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9144000" cy="5143500" type="screen16x9"/>
  <p:notesSz cx="6858000" cy="9144000"/>
  <p:embeddedFontLst>
    <p:embeddedFont>
      <p:font typeface="Arial Black" panose="020B0604020202020204" pitchFamily="34" charset="0"/>
      <p:bold r:id="rId62"/>
    </p:embeddedFont>
    <p:embeddedFont>
      <p:font typeface="Calibri" panose="020F0502020204030204" pitchFamily="34" charset="0"/>
      <p:regular r:id="rId63"/>
      <p:bold r:id="rId64"/>
      <p:italic r:id="rId65"/>
      <p:boldItalic r:id="rId66"/>
    </p:embeddedFont>
    <p:embeddedFont>
      <p:font typeface="Esteban" panose="02000000000000000000" pitchFamily="2" charset="0"/>
      <p:regular r:id="rId67"/>
    </p:embeddedFont>
    <p:embeddedFont>
      <p:font typeface="Lato" panose="020F0502020204030203" pitchFamily="34" charset="0"/>
      <p:regular r:id="rId68"/>
      <p:bold r:id="rId69"/>
      <p:italic r:id="rId70"/>
      <p:boldItalic r:id="rId71"/>
    </p:embeddedFont>
    <p:embeddedFont>
      <p:font typeface="Montserrat" pitchFamily="2" charset="77"/>
      <p:regular r:id="rId72"/>
      <p:bold r:id="rId73"/>
      <p:italic r:id="rId74"/>
      <p:boldItalic r:id="rId75"/>
    </p:embeddedFont>
    <p:embeddedFont>
      <p:font typeface="Montserrat Light" pitchFamily="2" charset="77"/>
      <p:regular r:id="rId76"/>
      <p:bold r:id="rId77"/>
      <p:italic r:id="rId78"/>
      <p:boldItalic r:id="rId79"/>
    </p:embeddedFont>
    <p:embeddedFont>
      <p:font typeface="Montserrat Medium" pitchFamily="2" charset="77"/>
      <p:regular r:id="rId80"/>
      <p:bold r:id="rId81"/>
      <p:italic r:id="rId82"/>
      <p:boldItalic r:id="rId83"/>
    </p:embeddedFont>
    <p:embeddedFont>
      <p:font typeface="Noto Sans Symbols" panose="020B0502040504020204" pitchFamily="34" charset="0"/>
      <p:regular r:id="rId84"/>
      <p:bold r:id="rId85"/>
      <p:italic r:id="rId86"/>
      <p:boldItalic r:id="rId87"/>
    </p:embeddedFont>
    <p:embeddedFont>
      <p:font typeface="Ultra" panose="02060505000000020004" pitchFamily="18" charset="0"/>
      <p:regular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821D859-DCC8-42B0-8D19-5CBE0A1AF9C1}">
  <a:tblStyle styleId="{1821D859-DCC8-42B0-8D19-5CBE0A1AF9C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34ADB8A-D760-4BA0-8FEC-73CDA8A2260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de580d8ecb_0_4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Matthew</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Consumers are demanding to know more about the products that they consume – from food labeling – to supply chain to political donations.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Consumer behaviors have changed</a:t>
            </a:r>
            <a:endParaRPr sz="1200" b="0" i="0" u="none" strike="noStrike" cap="none">
              <a:solidFill>
                <a:schemeClr val="dk1"/>
              </a:solidFill>
              <a:latin typeface="Esteban"/>
              <a:ea typeface="Esteban"/>
              <a:cs typeface="Esteban"/>
              <a:sym typeface="Esteban"/>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59" name="Google Shape;159;g1de580d8ecb_0_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de580d8ecb_0_188:notes"/>
          <p:cNvSpPr txBox="1">
            <a:spLocks noGrp="1"/>
          </p:cNvSpPr>
          <p:nvPr>
            <p:ph type="body" idx="1"/>
          </p:nvPr>
        </p:nvSpPr>
        <p:spPr>
          <a:xfrm>
            <a:off x="502315" y="5685771"/>
            <a:ext cx="4018500" cy="465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Full of contradictions</a:t>
            </a:r>
            <a:endParaRPr b="1">
              <a:solidFill>
                <a:schemeClr val="dk1"/>
              </a:solidFill>
            </a:endParaRPr>
          </a:p>
          <a:p>
            <a:pPr marL="457200" lvl="0" indent="-228600" algn="l" rtl="0">
              <a:lnSpc>
                <a:spcPct val="115000"/>
              </a:lnSpc>
              <a:spcBef>
                <a:spcPts val="0"/>
              </a:spcBef>
              <a:spcAft>
                <a:spcPts val="0"/>
              </a:spcAft>
              <a:buClr>
                <a:schemeClr val="dk1"/>
              </a:buClr>
              <a:buSzPts val="1400"/>
              <a:buNone/>
            </a:pPr>
            <a:r>
              <a:rPr lang="en-US">
                <a:solidFill>
                  <a:schemeClr val="dk1"/>
                </a:solidFill>
              </a:rPr>
              <a:t>Wages rose but not enough to match inflation</a:t>
            </a:r>
            <a:endParaRPr>
              <a:solidFill>
                <a:schemeClr val="dk1"/>
              </a:solidFill>
            </a:endParaRPr>
          </a:p>
          <a:p>
            <a:pPr marL="457200" lvl="0" indent="-228600" algn="l" rtl="0">
              <a:lnSpc>
                <a:spcPct val="115000"/>
              </a:lnSpc>
              <a:spcBef>
                <a:spcPts val="0"/>
              </a:spcBef>
              <a:spcAft>
                <a:spcPts val="0"/>
              </a:spcAft>
              <a:buClr>
                <a:schemeClr val="dk1"/>
              </a:buClr>
              <a:buSzPts val="1400"/>
              <a:buNone/>
            </a:pPr>
            <a:r>
              <a:rPr lang="en-US">
                <a:solidFill>
                  <a:schemeClr val="dk1"/>
                </a:solidFill>
              </a:rPr>
              <a:t>Consumer sentiment is high but stock market is still volatile</a:t>
            </a:r>
            <a:endParaRPr>
              <a:solidFill>
                <a:schemeClr val="dk1"/>
              </a:solidFill>
            </a:endParaRPr>
          </a:p>
          <a:p>
            <a:pPr marL="457200" lvl="0" indent="-228600" algn="l" rtl="0">
              <a:lnSpc>
                <a:spcPct val="115000"/>
              </a:lnSpc>
              <a:spcBef>
                <a:spcPts val="0"/>
              </a:spcBef>
              <a:spcAft>
                <a:spcPts val="0"/>
              </a:spcAft>
              <a:buClr>
                <a:schemeClr val="dk1"/>
              </a:buClr>
              <a:buSzPts val="1400"/>
              <a:buNone/>
            </a:pPr>
            <a:r>
              <a:rPr lang="en-US">
                <a:solidFill>
                  <a:schemeClr val="dk1"/>
                </a:solidFill>
              </a:rPr>
              <a:t>Full employment but ongoing layoffs in the tech industry</a:t>
            </a:r>
            <a:endParaRPr>
              <a:solidFill>
                <a:schemeClr val="dk1"/>
              </a:solidFill>
            </a:endParaRPr>
          </a:p>
          <a:p>
            <a:pPr marL="457200" lvl="0" indent="-228600" algn="l" rtl="0">
              <a:lnSpc>
                <a:spcPct val="115000"/>
              </a:lnSpc>
              <a:spcBef>
                <a:spcPts val="0"/>
              </a:spcBef>
              <a:spcAft>
                <a:spcPts val="0"/>
              </a:spcAft>
              <a:buClr>
                <a:schemeClr val="dk1"/>
              </a:buClr>
              <a:buSzPts val="1400"/>
              <a:buNone/>
            </a:pPr>
            <a:r>
              <a:rPr lang="en-US">
                <a:solidFill>
                  <a:schemeClr val="dk1"/>
                </a:solidFill>
              </a:rPr>
              <a:t>International affairs impact unknown - interesting news cycles</a:t>
            </a:r>
            <a:endParaRPr>
              <a:solidFill>
                <a:schemeClr val="dk1"/>
              </a:solidFill>
            </a:endParaRPr>
          </a:p>
        </p:txBody>
      </p:sp>
      <p:sp>
        <p:nvSpPr>
          <p:cNvPr id="166" name="Google Shape;166;g1de580d8ecb_0_188:notes"/>
          <p:cNvSpPr>
            <a:spLocks noGrp="1" noRot="1" noChangeAspect="1"/>
          </p:cNvSpPr>
          <p:nvPr>
            <p:ph type="sldImg" idx="2"/>
          </p:nvPr>
        </p:nvSpPr>
        <p:spPr>
          <a:xfrm>
            <a:off x="-1031875" y="1476375"/>
            <a:ext cx="7086600" cy="398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0079274466_3_1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20079274466_3_1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0079274466_3_12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20079274466_3_1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0079274466_3_12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20079274466_3_1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0079274466_3_1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g20079274466_3_1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0079274466_3_1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20079274466_3_1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0079274466_3_1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t>MATTHEW</a:t>
            </a:r>
            <a:endParaRPr>
              <a:latin typeface="Arial"/>
              <a:ea typeface="Arial"/>
              <a:cs typeface="Arial"/>
              <a:sym typeface="Arial"/>
            </a:endParaRPr>
          </a:p>
        </p:txBody>
      </p:sp>
      <p:sp>
        <p:nvSpPr>
          <p:cNvPr id="217" name="Google Shape;217;g20079274466_3_1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de580d8ecb_0_143:notes"/>
          <p:cNvSpPr txBox="1">
            <a:spLocks noGrp="1"/>
          </p:cNvSpPr>
          <p:nvPr>
            <p:ph type="body" idx="1"/>
          </p:nvPr>
        </p:nvSpPr>
        <p:spPr>
          <a:xfrm>
            <a:off x="502315" y="5685771"/>
            <a:ext cx="4018500" cy="4652100"/>
          </a:xfrm>
          <a:prstGeom prst="rect">
            <a:avLst/>
          </a:prstGeom>
          <a:noFill/>
          <a:ln>
            <a:noFill/>
          </a:ln>
        </p:spPr>
        <p:txBody>
          <a:bodyPr spcFirstLastPara="1" wrap="square" lIns="91425" tIns="91425" rIns="91425" bIns="91425" anchor="t" anchorCtr="0">
            <a:noAutofit/>
          </a:bodyPr>
          <a:lstStyle/>
          <a:p>
            <a:pPr marL="457200" lvl="0" indent="-228600" algn="l" rtl="0">
              <a:lnSpc>
                <a:spcPct val="120000"/>
              </a:lnSpc>
              <a:spcBef>
                <a:spcPts val="800"/>
              </a:spcBef>
              <a:spcAft>
                <a:spcPts val="0"/>
              </a:spcAft>
              <a:buClr>
                <a:srgbClr val="1F1F1F"/>
              </a:buClr>
              <a:buSzPts val="1200"/>
              <a:buNone/>
            </a:pPr>
            <a:r>
              <a:rPr lang="en-US" sz="1200">
                <a:solidFill>
                  <a:srgbClr val="1F1F1F"/>
                </a:solidFill>
              </a:rPr>
              <a:t>Surprisingly, the </a:t>
            </a:r>
            <a:r>
              <a:rPr lang="en-US" sz="1200" b="1">
                <a:solidFill>
                  <a:srgbClr val="1F1F1F"/>
                </a:solidFill>
              </a:rPr>
              <a:t>greatest losses were New Retained Donors </a:t>
            </a:r>
            <a:r>
              <a:rPr lang="en-US" sz="1200">
                <a:solidFill>
                  <a:srgbClr val="1F1F1F"/>
                </a:solidFill>
              </a:rPr>
              <a:t>indicating “pandemic” donors are returning to pre-pandemic giving behaviors. </a:t>
            </a:r>
            <a:endParaRPr sz="1200">
              <a:solidFill>
                <a:srgbClr val="1F1F1F"/>
              </a:solidFill>
            </a:endParaRPr>
          </a:p>
          <a:p>
            <a:pPr marL="457200" lvl="0" indent="-228600" algn="l" rtl="0">
              <a:lnSpc>
                <a:spcPct val="120000"/>
              </a:lnSpc>
              <a:spcBef>
                <a:spcPts val="800"/>
              </a:spcBef>
              <a:spcAft>
                <a:spcPts val="0"/>
              </a:spcAft>
              <a:buClr>
                <a:srgbClr val="1F1F1F"/>
              </a:buClr>
              <a:buSzPts val="1200"/>
              <a:buNone/>
            </a:pPr>
            <a:r>
              <a:rPr lang="en-US" sz="1200">
                <a:solidFill>
                  <a:srgbClr val="1F1F1F"/>
                </a:solidFill>
              </a:rPr>
              <a:t>However, as New Donors represent </a:t>
            </a:r>
            <a:r>
              <a:rPr lang="en-US" sz="1200" b="1">
                <a:solidFill>
                  <a:srgbClr val="1F1F1F"/>
                </a:solidFill>
              </a:rPr>
              <a:t>37% of all donors</a:t>
            </a:r>
            <a:r>
              <a:rPr lang="en-US" sz="1200">
                <a:solidFill>
                  <a:srgbClr val="1F1F1F"/>
                </a:solidFill>
              </a:rPr>
              <a:t>, their </a:t>
            </a:r>
            <a:r>
              <a:rPr lang="en-US" sz="1200" b="1">
                <a:solidFill>
                  <a:srgbClr val="1F1F1F"/>
                </a:solidFill>
              </a:rPr>
              <a:t>19% decrease </a:t>
            </a:r>
            <a:r>
              <a:rPr lang="en-US" sz="1200">
                <a:solidFill>
                  <a:srgbClr val="1F1F1F"/>
                </a:solidFill>
              </a:rPr>
              <a:t>may be felt most strongly.</a:t>
            </a:r>
            <a:endParaRPr sz="1200">
              <a:solidFill>
                <a:srgbClr val="1F1F1F"/>
              </a:solidFill>
            </a:endParaRPr>
          </a:p>
          <a:p>
            <a:pPr marL="457200" lvl="0" indent="-228600" algn="l" rtl="0">
              <a:lnSpc>
                <a:spcPct val="120000"/>
              </a:lnSpc>
              <a:spcBef>
                <a:spcPts val="800"/>
              </a:spcBef>
              <a:spcAft>
                <a:spcPts val="0"/>
              </a:spcAft>
              <a:buClr>
                <a:srgbClr val="1F1F1F"/>
              </a:buClr>
              <a:buSzPts val="1300"/>
              <a:buNone/>
            </a:pPr>
            <a:r>
              <a:rPr lang="en-US" sz="1300">
                <a:solidFill>
                  <a:srgbClr val="1F1F1F"/>
                </a:solidFill>
              </a:rPr>
              <a:t>Stability in large donors kept fundraising revenue results fairly consistent in the face of unstable donor participation.</a:t>
            </a:r>
            <a:endParaRPr sz="1200">
              <a:solidFill>
                <a:srgbClr val="1F1F1F"/>
              </a:solidFill>
            </a:endParaRPr>
          </a:p>
        </p:txBody>
      </p:sp>
      <p:sp>
        <p:nvSpPr>
          <p:cNvPr id="224" name="Google Shape;224;g1de580d8ecb_0_143:notes"/>
          <p:cNvSpPr>
            <a:spLocks noGrp="1" noRot="1" noChangeAspect="1"/>
          </p:cNvSpPr>
          <p:nvPr>
            <p:ph type="sldImg" idx="2"/>
          </p:nvPr>
        </p:nvSpPr>
        <p:spPr>
          <a:xfrm>
            <a:off x="-1031875" y="1476375"/>
            <a:ext cx="7086600" cy="398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de580d8ecb_0_150:notes"/>
          <p:cNvSpPr txBox="1">
            <a:spLocks noGrp="1"/>
          </p:cNvSpPr>
          <p:nvPr>
            <p:ph type="body" idx="1"/>
          </p:nvPr>
        </p:nvSpPr>
        <p:spPr>
          <a:xfrm>
            <a:off x="502315" y="5685771"/>
            <a:ext cx="4018500" cy="4652100"/>
          </a:xfrm>
          <a:prstGeom prst="rect">
            <a:avLst/>
          </a:prstGeom>
          <a:noFill/>
          <a:ln>
            <a:noFill/>
          </a:ln>
        </p:spPr>
        <p:txBody>
          <a:bodyPr spcFirstLastPara="1" wrap="square" lIns="91425" tIns="91425" rIns="91425" bIns="91425" anchor="t" anchorCtr="0">
            <a:noAutofit/>
          </a:bodyPr>
          <a:lstStyle/>
          <a:p>
            <a:pPr marL="25400" lvl="0" indent="0" algn="l" rtl="0">
              <a:lnSpc>
                <a:spcPct val="115000"/>
              </a:lnSpc>
              <a:spcBef>
                <a:spcPts val="0"/>
              </a:spcBef>
              <a:spcAft>
                <a:spcPts val="0"/>
              </a:spcAft>
              <a:buClr>
                <a:schemeClr val="dk1"/>
              </a:buClr>
              <a:buSzPts val="1100"/>
              <a:buFont typeface="Arial"/>
              <a:buNone/>
            </a:pPr>
            <a:r>
              <a:rPr lang="en-US" sz="900">
                <a:solidFill>
                  <a:schemeClr val="dk1"/>
                </a:solidFill>
              </a:rPr>
              <a:t>Gen Z was only polled in 2022 so while we don’t see 5 year trends, this ‘baseline’ starting point metric will be important to monitor future growth or retraction.</a:t>
            </a:r>
            <a:endParaRPr sz="900">
              <a:solidFill>
                <a:schemeClr val="dk1"/>
              </a:solidFill>
            </a:endParaRPr>
          </a:p>
          <a:p>
            <a:pPr marL="25400" lvl="0" indent="0" algn="l" rtl="0">
              <a:lnSpc>
                <a:spcPct val="115000"/>
              </a:lnSpc>
              <a:spcBef>
                <a:spcPts val="0"/>
              </a:spcBef>
              <a:spcAft>
                <a:spcPts val="0"/>
              </a:spcAft>
              <a:buClr>
                <a:schemeClr val="dk1"/>
              </a:buClr>
              <a:buSzPts val="1100"/>
              <a:buFont typeface="Arial"/>
              <a:buNone/>
            </a:pPr>
            <a:endParaRPr sz="900">
              <a:solidFill>
                <a:schemeClr val="dk1"/>
              </a:solidFill>
            </a:endParaRPr>
          </a:p>
          <a:p>
            <a:pPr marL="25400" lvl="0" indent="0" algn="l" rtl="0">
              <a:lnSpc>
                <a:spcPct val="115000"/>
              </a:lnSpc>
              <a:spcBef>
                <a:spcPts val="0"/>
              </a:spcBef>
              <a:spcAft>
                <a:spcPts val="0"/>
              </a:spcAft>
              <a:buClr>
                <a:schemeClr val="dk1"/>
              </a:buClr>
              <a:buSzPts val="1100"/>
              <a:buFont typeface="Arial"/>
              <a:buNone/>
            </a:pPr>
            <a:r>
              <a:rPr lang="en-US" sz="900">
                <a:solidFill>
                  <a:schemeClr val="dk1"/>
                </a:solidFill>
              </a:rPr>
              <a:t>Not too surprisingly, Millennials showed strong growth as, over the past five years, as they have matured in identifying causes and organizations close to their heart and have expanded their philanthropic capacity to make larger gifts.  What is a bit surprising is the rate at which we’re seeing Millennial giving increase. Because we are also seeing an uptick in Millennials attending a house of worship, this could correlate to the increase in giving. </a:t>
            </a:r>
            <a:endParaRPr b="1">
              <a:solidFill>
                <a:schemeClr val="dk1"/>
              </a:solidFill>
            </a:endParaRPr>
          </a:p>
        </p:txBody>
      </p:sp>
      <p:sp>
        <p:nvSpPr>
          <p:cNvPr id="232" name="Google Shape;232;g1de580d8ecb_0_150:notes"/>
          <p:cNvSpPr>
            <a:spLocks noGrp="1" noRot="1" noChangeAspect="1"/>
          </p:cNvSpPr>
          <p:nvPr>
            <p:ph type="sldImg" idx="2"/>
          </p:nvPr>
        </p:nvSpPr>
        <p:spPr>
          <a:xfrm>
            <a:off x="-1031875" y="1476375"/>
            <a:ext cx="7086600" cy="398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de580d8ecb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de580d8ecb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g1de580d8ecb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de580d8ecb_0_419:notes"/>
          <p:cNvSpPr txBox="1">
            <a:spLocks noGrp="1"/>
          </p:cNvSpPr>
          <p:nvPr>
            <p:ph type="body" idx="1"/>
          </p:nvPr>
        </p:nvSpPr>
        <p:spPr>
          <a:xfrm>
            <a:off x="502315" y="5685771"/>
            <a:ext cx="4018500" cy="4652100"/>
          </a:xfrm>
          <a:prstGeom prst="rect">
            <a:avLst/>
          </a:prstGeom>
          <a:noFill/>
          <a:ln>
            <a:noFill/>
          </a:ln>
        </p:spPr>
        <p:txBody>
          <a:bodyPr spcFirstLastPara="1" wrap="square" lIns="91425" tIns="91425" rIns="91425" bIns="91425" anchor="t" anchorCtr="0">
            <a:noAutofit/>
          </a:bodyPr>
          <a:lstStyle/>
          <a:p>
            <a:pPr marL="25400" lvl="0" indent="0" algn="l" rtl="0">
              <a:lnSpc>
                <a:spcPct val="115000"/>
              </a:lnSpc>
              <a:spcBef>
                <a:spcPts val="0"/>
              </a:spcBef>
              <a:spcAft>
                <a:spcPts val="0"/>
              </a:spcAft>
              <a:buClr>
                <a:schemeClr val="dk1"/>
              </a:buClr>
              <a:buSzPts val="1100"/>
              <a:buFont typeface="Arial"/>
              <a:buNone/>
            </a:pPr>
            <a:r>
              <a:rPr lang="en-US" sz="1100"/>
              <a:t>Over the last five years, all generations have increased the average number of online gifts given in a calendar year.</a:t>
            </a:r>
            <a:endParaRPr sz="1100"/>
          </a:p>
          <a:p>
            <a:pPr marL="25400" lvl="0" indent="0" algn="l" rtl="0">
              <a:lnSpc>
                <a:spcPct val="115000"/>
              </a:lnSpc>
              <a:spcBef>
                <a:spcPts val="0"/>
              </a:spcBef>
              <a:spcAft>
                <a:spcPts val="0"/>
              </a:spcAft>
              <a:buClr>
                <a:schemeClr val="dk1"/>
              </a:buClr>
              <a:buSzPts val="1100"/>
              <a:buFont typeface="Arial"/>
              <a:buNone/>
            </a:pPr>
            <a:endParaRPr sz="1100"/>
          </a:p>
          <a:p>
            <a:pPr marL="25400" lvl="0" indent="0" algn="l" rtl="0">
              <a:lnSpc>
                <a:spcPct val="115000"/>
              </a:lnSpc>
              <a:spcBef>
                <a:spcPts val="0"/>
              </a:spcBef>
              <a:spcAft>
                <a:spcPts val="0"/>
              </a:spcAft>
              <a:buClr>
                <a:schemeClr val="dk1"/>
              </a:buClr>
              <a:buSzPts val="1100"/>
              <a:buFont typeface="Arial"/>
              <a:buNone/>
            </a:pPr>
            <a:r>
              <a:rPr lang="en-US" sz="1100"/>
              <a:t>Over the last five years, all generations except Boomers responded they would welcome a direct  mail letter monthly.</a:t>
            </a:r>
            <a:endParaRPr sz="1100"/>
          </a:p>
          <a:p>
            <a:pPr marL="25400" lvl="0" indent="0" algn="l" rtl="0">
              <a:lnSpc>
                <a:spcPct val="115000"/>
              </a:lnSpc>
              <a:spcBef>
                <a:spcPts val="0"/>
              </a:spcBef>
              <a:spcAft>
                <a:spcPts val="0"/>
              </a:spcAft>
              <a:buClr>
                <a:schemeClr val="dk1"/>
              </a:buClr>
              <a:buSzPts val="1100"/>
              <a:buFont typeface="Arial"/>
              <a:buNone/>
            </a:pPr>
            <a:endParaRPr sz="900"/>
          </a:p>
        </p:txBody>
      </p:sp>
      <p:sp>
        <p:nvSpPr>
          <p:cNvPr id="254" name="Google Shape;254;g1de580d8ecb_0_419:notes"/>
          <p:cNvSpPr>
            <a:spLocks noGrp="1" noRot="1" noChangeAspect="1"/>
          </p:cNvSpPr>
          <p:nvPr>
            <p:ph type="sldImg" idx="2"/>
          </p:nvPr>
        </p:nvSpPr>
        <p:spPr>
          <a:xfrm>
            <a:off x="-1031875" y="1476375"/>
            <a:ext cx="7086600" cy="398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de580d8ecb_0_5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Matthew</a:t>
            </a:r>
            <a:endParaRPr/>
          </a:p>
        </p:txBody>
      </p:sp>
      <p:sp>
        <p:nvSpPr>
          <p:cNvPr id="274" name="Google Shape;274;g1de580d8ecb_0_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de580d8ecb_0_5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Matthew</a:t>
            </a:r>
            <a:endParaRPr>
              <a:latin typeface="Arial"/>
              <a:ea typeface="Arial"/>
              <a:cs typeface="Arial"/>
              <a:sym typeface="Arial"/>
            </a:endParaRPr>
          </a:p>
        </p:txBody>
      </p:sp>
      <p:sp>
        <p:nvSpPr>
          <p:cNvPr id="280" name="Google Shape;280;g1de580d8ecb_0_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1990f224b1_0_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We know that donor expectations have been ratched up for nonprofits thanks to the experiences of commercial brands.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90" name="Google Shape;290;g21990f224b1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de580d8ecb_0_5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1de580d8ecb_0_5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Everyone is familiar with the traditional donor pyramid. It’s a decent framework for thinking about moves management. We expect donors to upgrade as their relationship advances with us.  But it’s a simplistic and perhaps antiquated perspective of donor engagement.   </a:t>
            </a:r>
            <a:endParaRPr/>
          </a:p>
        </p:txBody>
      </p:sp>
      <p:sp>
        <p:nvSpPr>
          <p:cNvPr id="298" name="Google Shape;298;g1de580d8ecb_0_5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Esteban"/>
                <a:ea typeface="Esteban"/>
                <a:cs typeface="Esteban"/>
                <a:sym typeface="Esteban"/>
              </a:rPr>
              <a:t>24</a:t>
            </a:fld>
            <a:endParaRPr sz="1200" b="0" i="0" u="none" strike="noStrike" cap="none">
              <a:solidFill>
                <a:schemeClr val="dk1"/>
              </a:solidFill>
              <a:latin typeface="Esteban"/>
              <a:ea typeface="Esteban"/>
              <a:cs typeface="Esteban"/>
              <a:sym typeface="Esteb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1990f224b1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1990f224b1_0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The linear mindset of the past has been replaced by the shifting shape where we have constituents experiencing our brand through varied touchpoints.  </a:t>
            </a:r>
            <a:r>
              <a:rPr lang="en-US">
                <a:solidFill>
                  <a:srgbClr val="1F1F1F"/>
                </a:solidFill>
                <a:latin typeface="Arial"/>
                <a:ea typeface="Arial"/>
                <a:cs typeface="Arial"/>
                <a:sym typeface="Arial"/>
              </a:rPr>
              <a:t>This shape brings complexity in the work we do every day as we focus on the constituent at the center.</a:t>
            </a:r>
            <a:endParaRPr>
              <a:solidFill>
                <a:srgbClr val="1F1F1F"/>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solidFill>
                <a:srgbClr val="1F1F1F"/>
              </a:solidFill>
              <a:latin typeface="Arial"/>
              <a:ea typeface="Arial"/>
              <a:cs typeface="Arial"/>
              <a:sym typeface="Arial"/>
            </a:endParaRPr>
          </a:p>
          <a:p>
            <a:pPr marL="0" lvl="0" indent="0" algn="l" rtl="0">
              <a:lnSpc>
                <a:spcPct val="80000"/>
              </a:lnSpc>
              <a:spcBef>
                <a:spcPts val="0"/>
              </a:spcBef>
              <a:spcAft>
                <a:spcPts val="0"/>
              </a:spcAft>
              <a:buNone/>
            </a:pPr>
            <a:r>
              <a:rPr lang="en-US">
                <a:latin typeface="Montserrat"/>
                <a:ea typeface="Montserrat"/>
                <a:cs typeface="Montserrat"/>
                <a:sym typeface="Montserrat"/>
              </a:rPr>
              <a:t>Vortex is the new model for donor engagement and cultivation.</a:t>
            </a:r>
            <a:endParaRPr>
              <a:latin typeface="Montserrat"/>
              <a:ea typeface="Montserrat"/>
              <a:cs typeface="Montserrat"/>
              <a:sym typeface="Montserrat"/>
            </a:endParaRPr>
          </a:p>
          <a:p>
            <a:pPr marL="0" lvl="0" indent="0" algn="l" rtl="0">
              <a:lnSpc>
                <a:spcPct val="80000"/>
              </a:lnSpc>
              <a:spcBef>
                <a:spcPts val="0"/>
              </a:spcBef>
              <a:spcAft>
                <a:spcPts val="0"/>
              </a:spcAft>
              <a:buNone/>
            </a:pPr>
            <a:endParaRPr>
              <a:latin typeface="Montserrat"/>
              <a:ea typeface="Montserrat"/>
              <a:cs typeface="Montserrat"/>
              <a:sym typeface="Montserrat"/>
            </a:endParaRPr>
          </a:p>
          <a:p>
            <a:pPr marL="0" lvl="0" indent="0" algn="l" rtl="0">
              <a:lnSpc>
                <a:spcPct val="80000"/>
              </a:lnSpc>
              <a:spcBef>
                <a:spcPts val="0"/>
              </a:spcBef>
              <a:spcAft>
                <a:spcPts val="0"/>
              </a:spcAft>
              <a:buClr>
                <a:schemeClr val="dk1"/>
              </a:buClr>
              <a:buSzPts val="1100"/>
              <a:buFont typeface="Arial"/>
              <a:buNone/>
            </a:pPr>
            <a:r>
              <a:rPr lang="en-US">
                <a:latin typeface="Montserrat"/>
                <a:ea typeface="Montserrat"/>
                <a:cs typeface="Montserrat"/>
                <a:sym typeface="Montserrat"/>
              </a:rPr>
              <a:t>Donors enter at various points of the circle – instead of moving up or down – </a:t>
            </a:r>
            <a:endParaRPr>
              <a:latin typeface="Montserrat"/>
              <a:ea typeface="Montserrat"/>
              <a:cs typeface="Montserrat"/>
              <a:sym typeface="Montserrat"/>
            </a:endParaRPr>
          </a:p>
          <a:p>
            <a:pPr marL="0" lvl="0" indent="0" algn="l" rtl="0">
              <a:lnSpc>
                <a:spcPct val="80000"/>
              </a:lnSpc>
              <a:spcBef>
                <a:spcPts val="0"/>
              </a:spcBef>
              <a:spcAft>
                <a:spcPts val="0"/>
              </a:spcAft>
              <a:buClr>
                <a:schemeClr val="dk1"/>
              </a:buClr>
              <a:buSzPts val="1100"/>
              <a:buFont typeface="Arial"/>
              <a:buNone/>
            </a:pPr>
            <a:r>
              <a:rPr lang="en-US">
                <a:latin typeface="Montserrat"/>
                <a:ea typeface="Montserrat"/>
                <a:cs typeface="Montserrat"/>
                <a:sym typeface="Montserrat"/>
              </a:rPr>
              <a:t>Points of energy instead of stages – energy builds at the center where long-term donors reside</a:t>
            </a:r>
            <a:endParaRPr>
              <a:latin typeface="Montserrat"/>
              <a:ea typeface="Montserrat"/>
              <a:cs typeface="Montserrat"/>
              <a:sym typeface="Montserrat"/>
            </a:endParaRPr>
          </a:p>
          <a:p>
            <a:pPr marL="0" lvl="0" indent="0" algn="l" rtl="0">
              <a:lnSpc>
                <a:spcPct val="80000"/>
              </a:lnSpc>
              <a:spcBef>
                <a:spcPts val="0"/>
              </a:spcBef>
              <a:spcAft>
                <a:spcPts val="0"/>
              </a:spcAft>
              <a:buClr>
                <a:schemeClr val="dk1"/>
              </a:buClr>
              <a:buSzPts val="1100"/>
              <a:buFont typeface="Arial"/>
              <a:buNone/>
            </a:pPr>
            <a:r>
              <a:rPr lang="en-US">
                <a:latin typeface="Montserrat"/>
                <a:ea typeface="Montserrat"/>
                <a:cs typeface="Montserrat"/>
                <a:sym typeface="Montserrat"/>
              </a:rPr>
              <a:t>Acknowledges complexities of modern donor experience – focusing on donors not dollars</a:t>
            </a:r>
            <a:endParaRPr>
              <a:latin typeface="Montserrat"/>
              <a:ea typeface="Montserrat"/>
              <a:cs typeface="Montserrat"/>
              <a:sym typeface="Montserrat"/>
            </a:endParaRPr>
          </a:p>
          <a:p>
            <a:pPr marL="0" lvl="0" indent="0" algn="l" rtl="0">
              <a:lnSpc>
                <a:spcPct val="8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80000"/>
              </a:lnSpc>
              <a:spcBef>
                <a:spcPts val="0"/>
              </a:spcBef>
              <a:spcAft>
                <a:spcPts val="0"/>
              </a:spcAft>
              <a:buClr>
                <a:schemeClr val="dk1"/>
              </a:buClr>
              <a:buSzPts val="2700"/>
              <a:buFont typeface="Arial"/>
              <a:buNone/>
            </a:pPr>
            <a:endParaRPr>
              <a:latin typeface="Montserrat"/>
              <a:ea typeface="Montserrat"/>
              <a:cs typeface="Montserrat"/>
              <a:sym typeface="Montserrat"/>
            </a:endParaRPr>
          </a:p>
        </p:txBody>
      </p:sp>
      <p:sp>
        <p:nvSpPr>
          <p:cNvPr id="309" name="Google Shape;309;g21990f224b1_0_2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de580d8ecb_0_6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Fundraisers must create….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Not a small feat.</a:t>
            </a:r>
            <a:endParaRPr/>
          </a:p>
        </p:txBody>
      </p:sp>
      <p:sp>
        <p:nvSpPr>
          <p:cNvPr id="338" name="Google Shape;338;g1de580d8ecb_0_6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de580d8ecb_0_6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Our fundraising just like our marketing is now omnichannel.</a:t>
            </a:r>
            <a:endParaRPr/>
          </a:p>
          <a:p>
            <a:pPr marL="0" lvl="0" indent="0" algn="l" rtl="0">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r>
              <a:rPr lang="en-US"/>
              <a:t>When we are building our strategies for fundraising and engagement, we have to think about how our donors are experiencing our brand throughout the day…they might get a piece of mail; or see a DRTV spot; be thumbing through FB posts.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44" name="Google Shape;344;g1de580d8ecb_0_6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0079274466_4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It is important to think of about our brand holistic.  Gone are the days of siloed departments.  Marketing and Fundraising must work together to deliver an exceptional brand experience regardless of entry point into the organization.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 does it look and feel like?  Is there anyone who wants to share briefly about a positive brand experience they have had? - Examples: Spotify Wrapped - personal experience, share their stats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51" name="Google Shape;351;g20079274466_4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0079274466_3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20079274466_3_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When we think about an exceptional brand experience those brands are c</a:t>
            </a:r>
            <a:r>
              <a:rPr lang="en-US" sz="1200" b="1" i="0">
                <a:solidFill>
                  <a:schemeClr val="dk1"/>
                </a:solidFill>
                <a:latin typeface="Calibri"/>
                <a:ea typeface="Calibri"/>
                <a:cs typeface="Calibri"/>
                <a:sym typeface="Calibri"/>
              </a:rPr>
              <a:t>onnecting at these base level needs - when I was new, when I was anxious - deepened my relationship and will drive value for the organization</a:t>
            </a:r>
            <a:endParaRPr/>
          </a:p>
          <a:p>
            <a:pPr marL="0" lvl="0" indent="0" algn="l" rtl="0">
              <a:lnSpc>
                <a:spcPct val="100000"/>
              </a:lnSpc>
              <a:spcBef>
                <a:spcPts val="0"/>
              </a:spcBef>
              <a:spcAft>
                <a:spcPts val="0"/>
              </a:spcAft>
              <a:buSzPts val="1400"/>
              <a:buNone/>
            </a:pPr>
            <a:endParaRPr sz="1200" b="1"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And this isn't going to change </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Any time these needs are met I'm going to be closer to an organization</a:t>
            </a:r>
            <a:endParaRPr/>
          </a:p>
          <a:p>
            <a:pPr marL="0" lvl="0" indent="0" algn="l" rtl="0">
              <a:lnSpc>
                <a:spcPct val="100000"/>
              </a:lnSpc>
              <a:spcBef>
                <a:spcPts val="0"/>
              </a:spcBef>
              <a:spcAft>
                <a:spcPts val="0"/>
              </a:spcAft>
              <a:buSzPts val="1400"/>
              <a:buNone/>
            </a:pPr>
            <a:endParaRPr/>
          </a:p>
        </p:txBody>
      </p:sp>
      <p:sp>
        <p:nvSpPr>
          <p:cNvPr id="361" name="Google Shape;361;g20079274466_3_2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de580d8ecb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de580d8ecb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1de580d8ecb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0079274466_3_2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g20079274466_3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0079274466_3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20079274466_3_2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20079274466_3_2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0079274466_3_2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order to continue to delight their customers, Amazon has evolved its offerings.</a:t>
            </a:r>
            <a:endParaRPr/>
          </a:p>
        </p:txBody>
      </p:sp>
      <p:sp>
        <p:nvSpPr>
          <p:cNvPr id="392" name="Google Shape;392;g20079274466_3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0079274466_3_4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Surprise and delight moments…like a phone call or a nice handwritten note.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Does anyone have other ideas for creating memorable experiences?</a:t>
            </a:r>
            <a:endParaRPr/>
          </a:p>
        </p:txBody>
      </p:sp>
      <p:sp>
        <p:nvSpPr>
          <p:cNvPr id="404" name="Google Shape;404;g20079274466_3_4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0079274466_3_5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20079274466_3_5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g20079274466_3_5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0079274466_3_6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Think about your gift processing, how long does it take to thank your donors?  Are your landing pages intuitive or is there friction?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have less than 3-5 seconds to make a first impression.  Donors often take a thin slice so we want to show up well at the onset.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Listen to your donors.  Create feedback loops like surveys so you can gather more information to personalize your touchpoints and honor preferences…always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Don’t forget to share with your donors the impact of their giving…whether that is through a newsletter, impact report, or a townhall call or webinar, making sure donors know how their gift was used is critically important.</a:t>
            </a:r>
            <a:endParaRPr/>
          </a:p>
        </p:txBody>
      </p:sp>
      <p:sp>
        <p:nvSpPr>
          <p:cNvPr id="422" name="Google Shape;422;g20079274466_3_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1990f224b1_0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Jo</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28" name="Google Shape;428;g21990f224b1_0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0079274466_3_9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https://siglcreative.com/2021/03/08/dear-church-you-need-a-customer-journey-too/</a:t>
            </a:r>
            <a:endParaRPr/>
          </a:p>
        </p:txBody>
      </p:sp>
      <p:sp>
        <p:nvSpPr>
          <p:cNvPr id="435" name="Google Shape;435;g20079274466_3_9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1990f224b1_0_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Lean into your data to help craft the donor journey that will create that experience that strengthens the relationship</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60" name="Google Shape;460;g21990f224b1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0079274466_3_8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20079274466_3_8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70" name="Google Shape;470;g20079274466_3_8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de580d8ecb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de580d8ecb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914400" lvl="0" indent="-292100" algn="l" rtl="0">
              <a:lnSpc>
                <a:spcPct val="115000"/>
              </a:lnSpc>
              <a:spcBef>
                <a:spcPts val="0"/>
              </a:spcBef>
              <a:spcAft>
                <a:spcPts val="0"/>
              </a:spcAft>
              <a:buClr>
                <a:schemeClr val="dk1"/>
              </a:buClr>
              <a:buSzPts val="1000"/>
              <a:buFont typeface="Lato"/>
              <a:buChar char="-"/>
            </a:pPr>
            <a:r>
              <a:rPr lang="en-US" sz="1000">
                <a:latin typeface="Lato"/>
                <a:ea typeface="Lato"/>
                <a:cs typeface="Lato"/>
                <a:sym typeface="Lato"/>
              </a:rPr>
              <a:t>How long have you been a fundraiser? 1-5, 5-10, 10+, 20+?</a:t>
            </a:r>
            <a:endParaRPr sz="1000">
              <a:latin typeface="Lato"/>
              <a:ea typeface="Lato"/>
              <a:cs typeface="Lato"/>
              <a:sym typeface="Lato"/>
            </a:endParaRPr>
          </a:p>
          <a:p>
            <a:pPr marL="914400" lvl="0" indent="-292100" algn="l" rtl="0">
              <a:lnSpc>
                <a:spcPct val="115000"/>
              </a:lnSpc>
              <a:spcBef>
                <a:spcPts val="0"/>
              </a:spcBef>
              <a:spcAft>
                <a:spcPts val="0"/>
              </a:spcAft>
              <a:buClr>
                <a:schemeClr val="dk1"/>
              </a:buClr>
              <a:buSzPts val="1000"/>
              <a:buFont typeface="Lato"/>
              <a:buChar char="-"/>
            </a:pPr>
            <a:r>
              <a:rPr lang="en-US" sz="1000">
                <a:latin typeface="Lato"/>
                <a:ea typeface="Lato"/>
                <a:cs typeface="Lato"/>
                <a:sym typeface="Lato"/>
              </a:rPr>
              <a:t>How do you spend the bulk of your time?</a:t>
            </a:r>
            <a:endParaRPr sz="1000">
              <a:latin typeface="Lato"/>
              <a:ea typeface="Lato"/>
              <a:cs typeface="Lato"/>
              <a:sym typeface="Lato"/>
            </a:endParaRPr>
          </a:p>
          <a:p>
            <a:pPr marL="1371600" lvl="1" indent="-292100" algn="l" rtl="0">
              <a:lnSpc>
                <a:spcPct val="115000"/>
              </a:lnSpc>
              <a:spcBef>
                <a:spcPts val="0"/>
              </a:spcBef>
              <a:spcAft>
                <a:spcPts val="0"/>
              </a:spcAft>
              <a:buClr>
                <a:schemeClr val="dk1"/>
              </a:buClr>
              <a:buSzPts val="1000"/>
              <a:buFont typeface="Lato"/>
              <a:buChar char="-"/>
            </a:pPr>
            <a:r>
              <a:rPr lang="en-US" sz="1000">
                <a:latin typeface="Lato"/>
                <a:ea typeface="Lato"/>
                <a:cs typeface="Lato"/>
                <a:sym typeface="Lato"/>
              </a:rPr>
              <a:t>Annual, mid-major, gift officer</a:t>
            </a:r>
            <a:endParaRPr sz="1000">
              <a:latin typeface="Lato"/>
              <a:ea typeface="Lato"/>
              <a:cs typeface="Lato"/>
              <a:sym typeface="Lato"/>
            </a:endParaRPr>
          </a:p>
          <a:p>
            <a:pPr marL="914400" lvl="0" indent="-292100" algn="l" rtl="0">
              <a:lnSpc>
                <a:spcPct val="115000"/>
              </a:lnSpc>
              <a:spcBef>
                <a:spcPts val="0"/>
              </a:spcBef>
              <a:spcAft>
                <a:spcPts val="0"/>
              </a:spcAft>
              <a:buClr>
                <a:schemeClr val="dk1"/>
              </a:buClr>
              <a:buSzPts val="1000"/>
              <a:buFont typeface="Lato"/>
              <a:buChar char="-"/>
            </a:pPr>
            <a:r>
              <a:rPr lang="en-US" sz="1000">
                <a:latin typeface="Lato"/>
                <a:ea typeface="Lato"/>
                <a:cs typeface="Lato"/>
                <a:sym typeface="Lato"/>
              </a:rPr>
              <a:t>Raise your hand if it’s your first time in NOLA? </a:t>
            </a:r>
            <a:endParaRPr sz="1000">
              <a:latin typeface="Lato"/>
              <a:ea typeface="Lato"/>
              <a:cs typeface="Lato"/>
              <a:sym typeface="Lato"/>
            </a:endParaRPr>
          </a:p>
          <a:p>
            <a:pPr marL="914400" lvl="0" indent="-292100" algn="l" rtl="0">
              <a:lnSpc>
                <a:spcPct val="115000"/>
              </a:lnSpc>
              <a:spcBef>
                <a:spcPts val="0"/>
              </a:spcBef>
              <a:spcAft>
                <a:spcPts val="0"/>
              </a:spcAft>
              <a:buClr>
                <a:schemeClr val="dk1"/>
              </a:buClr>
              <a:buSzPts val="1000"/>
              <a:buFont typeface="Lato"/>
              <a:buChar char="-"/>
            </a:pPr>
            <a:r>
              <a:rPr lang="en-US" sz="1000">
                <a:latin typeface="Lato"/>
                <a:ea typeface="Lato"/>
                <a:cs typeface="Lato"/>
                <a:sym typeface="Lato"/>
              </a:rPr>
              <a:t>Raise your hand if you have drank a Hurricane since you got into town?</a:t>
            </a:r>
            <a:endParaRPr sz="1000">
              <a:latin typeface="Lato"/>
              <a:ea typeface="Lato"/>
              <a:cs typeface="Lato"/>
              <a:sym typeface="Lato"/>
            </a:endParaRPr>
          </a:p>
          <a:p>
            <a:pPr marL="914400" lvl="0" indent="0" algn="l" rtl="0">
              <a:lnSpc>
                <a:spcPct val="115000"/>
              </a:lnSpc>
              <a:spcBef>
                <a:spcPts val="1000"/>
              </a:spcBef>
              <a:spcAft>
                <a:spcPts val="1000"/>
              </a:spcAft>
              <a:buNone/>
            </a:pPr>
            <a:endParaRPr/>
          </a:p>
        </p:txBody>
      </p:sp>
      <p:sp>
        <p:nvSpPr>
          <p:cNvPr id="110" name="Google Shape;110;g1de580d8ecb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1990f224b1_0_2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77" name="Google Shape;477;g21990f224b1_0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de580d8ecb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de580d8ecb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g1de580d8ecb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0079274466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0079274466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g20079274466_1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1990f224b1_0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1990f224b1_0_2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g21990f224b1_0_2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0079274466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0079274466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g20079274466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01d4dbf329_0_43:notes"/>
          <p:cNvSpPr txBox="1">
            <a:spLocks noGrp="1"/>
          </p:cNvSpPr>
          <p:nvPr>
            <p:ph type="body" idx="1"/>
          </p:nvPr>
        </p:nvSpPr>
        <p:spPr>
          <a:xfrm>
            <a:off x="502315" y="5685771"/>
            <a:ext cx="4018500" cy="465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Drop in link to GivingUSA Generational Giving: https://drive.google.com/file/d/1h4xmQ5bAziSRap778nTfyriWfOoZRaKj/view?usp=sharing</a:t>
            </a:r>
            <a:endParaRPr sz="900">
              <a:solidFill>
                <a:schemeClr val="dk1"/>
              </a:solidFill>
            </a:endParaRPr>
          </a:p>
          <a:p>
            <a:pPr marL="25400" lvl="0" indent="0" algn="l" rtl="0">
              <a:lnSpc>
                <a:spcPct val="115000"/>
              </a:lnSpc>
              <a:spcBef>
                <a:spcPts val="0"/>
              </a:spcBef>
              <a:spcAft>
                <a:spcPts val="0"/>
              </a:spcAft>
              <a:buClr>
                <a:schemeClr val="dk1"/>
              </a:buClr>
              <a:buSzPts val="1100"/>
              <a:buFont typeface="Arial"/>
              <a:buNone/>
            </a:pPr>
            <a:endParaRPr sz="900"/>
          </a:p>
          <a:p>
            <a:pPr marL="25400" lvl="0" indent="0" algn="l" rtl="0">
              <a:lnSpc>
                <a:spcPct val="115000"/>
              </a:lnSpc>
              <a:spcBef>
                <a:spcPts val="0"/>
              </a:spcBef>
              <a:spcAft>
                <a:spcPts val="0"/>
              </a:spcAft>
              <a:buClr>
                <a:schemeClr val="dk1"/>
              </a:buClr>
              <a:buSzPts val="1100"/>
              <a:buFont typeface="Arial"/>
              <a:buNone/>
            </a:pPr>
            <a:endParaRPr sz="900"/>
          </a:p>
        </p:txBody>
      </p:sp>
      <p:sp>
        <p:nvSpPr>
          <p:cNvPr id="514" name="Google Shape;514;g201d4dbf329_0_43:notes"/>
          <p:cNvSpPr>
            <a:spLocks noGrp="1" noRot="1" noChangeAspect="1"/>
          </p:cNvSpPr>
          <p:nvPr>
            <p:ph type="sldImg" idx="2"/>
          </p:nvPr>
        </p:nvSpPr>
        <p:spPr>
          <a:xfrm>
            <a:off x="-1031875" y="1476375"/>
            <a:ext cx="7086600" cy="398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01d4dbf329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01d4dbf329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g201d4dbf329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0079274466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0079274466_1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g20079274466_1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0079274466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0079274466_1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g20079274466_1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0079274466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0079274466_1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20079274466_1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01d4dbf32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01d4dbf329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$200 New Orleans Hurricane drink</a:t>
            </a:r>
            <a:endParaRPr/>
          </a:p>
        </p:txBody>
      </p:sp>
      <p:sp>
        <p:nvSpPr>
          <p:cNvPr id="116" name="Google Shape;116;g201d4dbf329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01d4dbf329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201d4dbf329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JB - add notes on how, despite the tough economy, the sustainer program offers some resilicincy. And my CFO loves it!</a:t>
            </a:r>
            <a:endParaRPr/>
          </a:p>
        </p:txBody>
      </p:sp>
      <p:sp>
        <p:nvSpPr>
          <p:cNvPr id="557" name="Google Shape;557;g201d4dbf329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0079274466_1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20079274466_1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g20079274466_1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0079274466_1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0079274466_1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g20079274466_1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1990f224b1_0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21990f224b1_0_2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Share any results that may be available - it’s not a short term strategy. You’ll see dividends over a long period of time. JB can chime in </a:t>
            </a:r>
            <a:endParaRPr/>
          </a:p>
        </p:txBody>
      </p:sp>
      <p:sp>
        <p:nvSpPr>
          <p:cNvPr id="601" name="Google Shape;601;g21990f224b1_0_2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0079274466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20079274466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She needs to do a set up around acquisition first. They’ve been on a journey with their acquisition investments. </a:t>
            </a:r>
            <a:endParaRPr/>
          </a:p>
        </p:txBody>
      </p:sp>
      <p:sp>
        <p:nvSpPr>
          <p:cNvPr id="612" name="Google Shape;612;g20079274466_1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1990f224b1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1990f224b1_0_2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g21990f224b1_0_2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de580d8ecb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1de580d8ecb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g1de580d8ecb_0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de580d8ecb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de580d8ecb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g1de580d8ecb_0_1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01d4dbf329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01d4dbf329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If Krista is the last speaker here before Q&amp;A, she needs to reflect on her journey with JDRF and how things are evolving. </a:t>
            </a:r>
            <a:endParaRPr/>
          </a:p>
        </p:txBody>
      </p:sp>
      <p:sp>
        <p:nvSpPr>
          <p:cNvPr id="655" name="Google Shape;655;g201d4dbf329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de580d8ecb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de580d8ecb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914400" lvl="0" indent="-298450" algn="l" rtl="0">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We should use this section to reflect on current events and the shifting behaviors of consumers in the face of the uncertain economy...slide into some points about leveraging data...like GNDA</a:t>
            </a:r>
            <a:endParaRPr sz="1100">
              <a:latin typeface="Lato"/>
              <a:ea typeface="Lato"/>
              <a:cs typeface="Lato"/>
              <a:sym typeface="Lato"/>
            </a:endParaRPr>
          </a:p>
          <a:p>
            <a:pPr marL="914400" lvl="0" indent="-298450" algn="l" rtl="0">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Review Economic/fundraising landscape–pre and post pandemic</a:t>
            </a:r>
            <a:endParaRPr sz="1100">
              <a:latin typeface="Lato"/>
              <a:ea typeface="Lato"/>
              <a:cs typeface="Lato"/>
              <a:sym typeface="Lato"/>
            </a:endParaRPr>
          </a:p>
          <a:p>
            <a:pPr marL="1371600" lvl="1" indent="-298450" algn="l" rtl="0">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Constituent vortex slide</a:t>
            </a:r>
            <a:endParaRPr sz="1100">
              <a:latin typeface="Lato"/>
              <a:ea typeface="Lato"/>
              <a:cs typeface="Lato"/>
              <a:sym typeface="Lato"/>
            </a:endParaRPr>
          </a:p>
          <a:p>
            <a:pPr marL="1371600" lvl="1" indent="-298450" algn="l" rtl="0">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Consumer behavior trends - snapshot of major shifts</a:t>
            </a:r>
            <a:endParaRPr sz="1100">
              <a:latin typeface="Lato"/>
              <a:ea typeface="Lato"/>
              <a:cs typeface="Lato"/>
              <a:sym typeface="Lato"/>
            </a:endParaRPr>
          </a:p>
          <a:p>
            <a:pPr marL="914400" lvl="0" indent="-298450" algn="l" rtl="0">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Constituent vortex slide - credit Claire Axelrad </a:t>
            </a:r>
            <a:endParaRPr sz="1100">
              <a:latin typeface="Lato"/>
              <a:ea typeface="Lato"/>
              <a:cs typeface="Lato"/>
              <a:sym typeface="Lato"/>
            </a:endParaRPr>
          </a:p>
          <a:p>
            <a:pPr marL="914400" lvl="0" indent="-298450" algn="l" rtl="0">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Current events - shifting consumer behaviors related to the economy</a:t>
            </a:r>
            <a:endParaRPr/>
          </a:p>
        </p:txBody>
      </p:sp>
      <p:sp>
        <p:nvSpPr>
          <p:cNvPr id="124" name="Google Shape;124;g1de580d8ecb_0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de580d8ecb_0_4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We know that the migration from offline to online is well underway and transformative.  I want to know how many of you subscribe to Stitch Fix? </a:t>
            </a:r>
            <a:endParaRPr sz="1200" b="0" i="0" u="none" strike="noStrike" cap="none">
              <a:solidFill>
                <a:schemeClr val="dk1"/>
              </a:solidFill>
              <a:latin typeface="Esteban"/>
              <a:ea typeface="Esteban"/>
              <a:cs typeface="Esteban"/>
              <a:sym typeface="Esteban"/>
            </a:endParaRPr>
          </a:p>
          <a:p>
            <a:pPr marL="0" marR="0" lvl="0" indent="0" algn="l" rtl="0">
              <a:lnSpc>
                <a:spcPct val="100000"/>
              </a:lnSpc>
              <a:spcBef>
                <a:spcPts val="0"/>
              </a:spcBef>
              <a:spcAft>
                <a:spcPts val="0"/>
              </a:spcAft>
              <a:buClr>
                <a:srgbClr val="000000"/>
              </a:buClr>
              <a:buSzPts val="1400"/>
              <a:buFont typeface="Arial"/>
              <a:buNone/>
            </a:pPr>
            <a:endParaRPr>
              <a:latin typeface="Arial"/>
              <a:ea typeface="Arial"/>
              <a:cs typeface="Arial"/>
              <a:sym typeface="Arial"/>
            </a:endParaRPr>
          </a:p>
        </p:txBody>
      </p:sp>
      <p:sp>
        <p:nvSpPr>
          <p:cNvPr id="129" name="Google Shape;129;g1de580d8ecb_0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1990f224b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Or have subscribed to a service. Like Blue Apron, Dollar Shave Club, or Birchbox</a:t>
            </a:r>
            <a:endParaRPr/>
          </a:p>
          <a:p>
            <a:pPr marL="0" marR="0" lvl="0" indent="0" algn="l" rtl="0">
              <a:lnSpc>
                <a:spcPct val="100000"/>
              </a:lnSpc>
              <a:spcBef>
                <a:spcPts val="0"/>
              </a:spcBef>
              <a:spcAft>
                <a:spcPts val="0"/>
              </a:spcAft>
              <a:buClr>
                <a:srgbClr val="000000"/>
              </a:buClr>
              <a:buSzPts val="1400"/>
              <a:buFont typeface="Arial"/>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Arial"/>
                <a:ea typeface="Arial"/>
                <a:cs typeface="Arial"/>
                <a:sym typeface="Arial"/>
              </a:rPr>
              <a:t>Subscription services </a:t>
            </a:r>
            <a:r>
              <a:rPr lang="en-US" sz="1200" b="0" i="0" u="none" strike="noStrike" cap="none">
                <a:solidFill>
                  <a:schemeClr val="dk1"/>
                </a:solidFill>
                <a:latin typeface="Esteban"/>
                <a:ea typeface="Esteban"/>
                <a:cs typeface="Esteban"/>
                <a:sym typeface="Esteban"/>
              </a:rPr>
              <a:t>have grown by more than 100 percent a year over the past five years.</a:t>
            </a:r>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Esteban"/>
              <a:ea typeface="Esteban"/>
              <a:cs typeface="Esteban"/>
              <a:sym typeface="Esteban"/>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Esteban"/>
                <a:ea typeface="Esteban"/>
                <a:cs typeface="Esteban"/>
                <a:sym typeface="Esteban"/>
              </a:rPr>
              <a:t>Consumers find value in these services because they save time and money – some of them are clubs offering discounts or exclusive benefits - or they provide curate the shopping experience. The embrace of subscription services  this threatens both brick and </a:t>
            </a:r>
            <a:r>
              <a:rPr lang="en-US">
                <a:latin typeface="Esteban"/>
                <a:ea typeface="Esteban"/>
                <a:cs typeface="Esteban"/>
                <a:sym typeface="Esteban"/>
              </a:rPr>
              <a:t>mortar</a:t>
            </a:r>
            <a:r>
              <a:rPr lang="en-US" sz="1200" b="0" i="0" u="none" strike="noStrike" cap="none">
                <a:solidFill>
                  <a:schemeClr val="dk1"/>
                </a:solidFill>
                <a:latin typeface="Esteban"/>
                <a:ea typeface="Esteban"/>
                <a:cs typeface="Esteban"/>
                <a:sym typeface="Esteban"/>
              </a:rPr>
              <a:t> as well as transactional e-</a:t>
            </a:r>
            <a:r>
              <a:rPr lang="en-US">
                <a:latin typeface="Esteban"/>
                <a:ea typeface="Esteban"/>
                <a:cs typeface="Esteban"/>
                <a:sym typeface="Esteban"/>
              </a:rPr>
              <a:t>commerce</a:t>
            </a:r>
            <a:r>
              <a:rPr lang="en-US" sz="1200" b="0" i="0" u="none" strike="noStrike" cap="none">
                <a:solidFill>
                  <a:schemeClr val="dk1"/>
                </a:solidFill>
                <a:latin typeface="Esteban"/>
                <a:ea typeface="Esteban"/>
                <a:cs typeface="Esteban"/>
                <a:sym typeface="Esteban"/>
              </a:rPr>
              <a:t> companies as these </a:t>
            </a:r>
            <a:r>
              <a:rPr lang="en-US">
                <a:latin typeface="Arial"/>
                <a:ea typeface="Arial"/>
                <a:cs typeface="Arial"/>
                <a:sym typeface="Arial"/>
              </a:rPr>
              <a:t>consumers behaviors change.</a:t>
            </a:r>
            <a:endParaRPr sz="1200" b="0" i="0" u="none" strike="noStrike" cap="none">
              <a:solidFill>
                <a:schemeClr val="dk1"/>
              </a:solidFill>
              <a:latin typeface="Esteban"/>
              <a:ea typeface="Esteban"/>
              <a:cs typeface="Esteban"/>
              <a:sym typeface="Esteban"/>
            </a:endParaRPr>
          </a:p>
          <a:p>
            <a:pPr marL="0" marR="0" lvl="0" indent="0" algn="l" rtl="0">
              <a:lnSpc>
                <a:spcPct val="100000"/>
              </a:lnSpc>
              <a:spcBef>
                <a:spcPts val="0"/>
              </a:spcBef>
              <a:spcAft>
                <a:spcPts val="0"/>
              </a:spcAft>
              <a:buClr>
                <a:srgbClr val="000000"/>
              </a:buClr>
              <a:buSzPts val="1400"/>
              <a:buFont typeface="Arial"/>
              <a:buNone/>
            </a:pPr>
            <a:endParaRPr>
              <a:latin typeface="Arial"/>
              <a:ea typeface="Arial"/>
              <a:cs typeface="Arial"/>
              <a:sym typeface="Arial"/>
            </a:endParaRPr>
          </a:p>
        </p:txBody>
      </p:sp>
      <p:sp>
        <p:nvSpPr>
          <p:cNvPr id="141" name="Google Shape;141;g21990f224b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de580d8ecb_0_4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Matthew</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Streaming vs theaters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Telemedicine vs the doctors office</a:t>
            </a:r>
            <a:endParaRPr/>
          </a:p>
          <a:p>
            <a:pPr marL="0" lvl="0" indent="0" algn="l" rtl="0">
              <a:lnSpc>
                <a:spcPct val="100000"/>
              </a:lnSpc>
              <a:spcBef>
                <a:spcPts val="0"/>
              </a:spcBef>
              <a:spcAft>
                <a:spcPts val="0"/>
              </a:spcAft>
              <a:buSzPts val="1400"/>
              <a:buNone/>
            </a:pPr>
            <a:r>
              <a:rPr lang="en-US">
                <a:latin typeface="Arial"/>
                <a:ea typeface="Arial"/>
                <a:cs typeface="Arial"/>
                <a:sym typeface="Arial"/>
              </a:rPr>
              <a:t>Peleton vs the gym</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Consumer behaviors have changed.</a:t>
            </a:r>
            <a:endParaRPr sz="1200" b="0" i="0" u="none" strike="noStrike" cap="none">
              <a:solidFill>
                <a:schemeClr val="dk1"/>
              </a:solidFill>
              <a:latin typeface="Esteban"/>
              <a:ea typeface="Esteban"/>
              <a:cs typeface="Esteban"/>
              <a:sym typeface="Esteban"/>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50" name="Google Shape;150;g1de580d8ecb_0_4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344634" y="1156855"/>
            <a:ext cx="4324348" cy="187036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3A3838"/>
              </a:buClr>
              <a:buSzPts val="4400"/>
              <a:buFont typeface="Montserrat Medium"/>
              <a:buNone/>
              <a:defRPr sz="4400" b="1" i="0" u="none" strike="noStrike" cap="none">
                <a:solidFill>
                  <a:srgbClr val="3A3838"/>
                </a:solidFill>
                <a:latin typeface="Montserrat Medium"/>
                <a:ea typeface="Montserrat Medium"/>
                <a:cs typeface="Montserrat Medium"/>
                <a:sym typeface="Montserrat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body" idx="1"/>
          </p:nvPr>
        </p:nvSpPr>
        <p:spPr>
          <a:xfrm>
            <a:off x="344635" y="3130983"/>
            <a:ext cx="3479220" cy="679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rgbClr val="3A3838"/>
              </a:buClr>
              <a:buSzPts val="2100"/>
              <a:buFont typeface="Arial"/>
              <a:buNone/>
              <a:defRPr sz="2100" b="0" i="0" u="none" strike="noStrike" cap="none">
                <a:solidFill>
                  <a:srgbClr val="3A3838"/>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76905" y="4937683"/>
            <a:ext cx="385200" cy="1704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2" name="Google Shape;52;p11"/>
          <p:cNvSpPr>
            <a:spLocks noGrp="1"/>
          </p:cNvSpPr>
          <p:nvPr>
            <p:ph type="pic" idx="2"/>
          </p:nvPr>
        </p:nvSpPr>
        <p:spPr>
          <a:xfrm>
            <a:off x="6792402" y="0"/>
            <a:ext cx="2351700" cy="5143500"/>
          </a:xfrm>
          <a:prstGeom prst="rect">
            <a:avLst/>
          </a:prstGeom>
          <a:solidFill>
            <a:schemeClr val="lt1"/>
          </a:solidFill>
          <a:ln>
            <a:noFill/>
          </a:ln>
        </p:spPr>
      </p:sp>
      <p:sp>
        <p:nvSpPr>
          <p:cNvPr id="53" name="Google Shape;53;p11"/>
          <p:cNvSpPr txBox="1">
            <a:spLocks noGrp="1"/>
          </p:cNvSpPr>
          <p:nvPr>
            <p:ph type="title"/>
          </p:nvPr>
        </p:nvSpPr>
        <p:spPr>
          <a:xfrm>
            <a:off x="1400175" y="747093"/>
            <a:ext cx="3171900" cy="866400"/>
          </a:xfrm>
          <a:prstGeom prst="rect">
            <a:avLst/>
          </a:prstGeom>
          <a:noFill/>
          <a:ln>
            <a:noFill/>
          </a:ln>
        </p:spPr>
        <p:txBody>
          <a:bodyPr spcFirstLastPara="1" wrap="square" lIns="0" tIns="144000" rIns="0" bIns="0" anchor="t" anchorCtr="0">
            <a:noAutofit/>
          </a:bodyPr>
          <a:lstStyle>
            <a:lvl1pPr lvl="0" algn="l" rtl="0">
              <a:lnSpc>
                <a:spcPct val="80000"/>
              </a:lnSpc>
              <a:spcBef>
                <a:spcPts val="0"/>
              </a:spcBef>
              <a:spcAft>
                <a:spcPts val="0"/>
              </a:spcAft>
              <a:buClr>
                <a:schemeClr val="dk1"/>
              </a:buClr>
              <a:buSzPts val="2700"/>
              <a:buFont typeface="Arial"/>
              <a:buNone/>
              <a:defRPr sz="2700">
                <a:solidFill>
                  <a:schemeClr val="dk1"/>
                </a:solidFill>
              </a:defRPr>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4" name="Google Shape;54;p11"/>
          <p:cNvSpPr/>
          <p:nvPr/>
        </p:nvSpPr>
        <p:spPr>
          <a:xfrm>
            <a:off x="0" y="0"/>
            <a:ext cx="743100" cy="5143500"/>
          </a:xfrm>
          <a:prstGeom prst="rect">
            <a:avLst/>
          </a:prstGeom>
          <a:solidFill>
            <a:srgbClr val="7030A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Esteban"/>
              <a:ea typeface="Esteban"/>
              <a:cs typeface="Esteban"/>
              <a:sym typeface="Esteban"/>
            </a:endParaRPr>
          </a:p>
        </p:txBody>
      </p:sp>
      <p:pic>
        <p:nvPicPr>
          <p:cNvPr id="55" name="Google Shape;55;p11"/>
          <p:cNvPicPr preferRelativeResize="0"/>
          <p:nvPr/>
        </p:nvPicPr>
        <p:blipFill rotWithShape="1">
          <a:blip r:embed="rId2">
            <a:alphaModFix/>
          </a:blip>
          <a:srcRect/>
          <a:stretch/>
        </p:blipFill>
        <p:spPr>
          <a:xfrm>
            <a:off x="188835" y="2403851"/>
            <a:ext cx="336042" cy="336042"/>
          </a:xfrm>
          <a:prstGeom prst="rect">
            <a:avLst/>
          </a:prstGeom>
          <a:noFill/>
          <a:ln>
            <a:noFill/>
          </a:ln>
        </p:spPr>
      </p:pic>
      <p:sp>
        <p:nvSpPr>
          <p:cNvPr id="56" name="Google Shape;56;p11"/>
          <p:cNvSpPr txBox="1">
            <a:spLocks noGrp="1"/>
          </p:cNvSpPr>
          <p:nvPr>
            <p:ph type="body" idx="1"/>
          </p:nvPr>
        </p:nvSpPr>
        <p:spPr>
          <a:xfrm>
            <a:off x="1400175" y="1620407"/>
            <a:ext cx="4824600" cy="2895600"/>
          </a:xfrm>
          <a:prstGeom prst="rect">
            <a:avLst/>
          </a:prstGeom>
          <a:noFill/>
          <a:ln>
            <a:noFill/>
          </a:ln>
        </p:spPr>
        <p:txBody>
          <a:bodyPr spcFirstLastPara="1" wrap="square" lIns="0" tIns="34275" rIns="0" bIns="34275" anchor="t" anchorCtr="0">
            <a:noAutofit/>
          </a:bodyPr>
          <a:lstStyle>
            <a:lvl1pPr marL="457200" lvl="0" indent="-374650" algn="l" rtl="0">
              <a:lnSpc>
                <a:spcPct val="120000"/>
              </a:lnSpc>
              <a:spcBef>
                <a:spcPts val="800"/>
              </a:spcBef>
              <a:spcAft>
                <a:spcPts val="0"/>
              </a:spcAft>
              <a:buClr>
                <a:schemeClr val="accent1"/>
              </a:buClr>
              <a:buSzPts val="2300"/>
              <a:buFont typeface="Noto Sans Symbols"/>
              <a:buChar char="▪"/>
              <a:defRPr sz="1100"/>
            </a:lvl1pPr>
            <a:lvl2pPr marL="914400" lvl="1" indent="-323850" algn="l" rtl="0">
              <a:lnSpc>
                <a:spcPct val="120000"/>
              </a:lnSpc>
              <a:spcBef>
                <a:spcPts val="400"/>
              </a:spcBef>
              <a:spcAft>
                <a:spcPts val="0"/>
              </a:spcAft>
              <a:buClr>
                <a:schemeClr val="accent1"/>
              </a:buClr>
              <a:buSzPts val="1500"/>
              <a:buFont typeface="Noto Sans Symbols"/>
              <a:buChar char="▪"/>
              <a:defRPr sz="1100"/>
            </a:lvl2pPr>
            <a:lvl3pPr marL="1371600" lvl="2" indent="-292100" algn="l" rtl="0">
              <a:lnSpc>
                <a:spcPct val="120000"/>
              </a:lnSpc>
              <a:spcBef>
                <a:spcPts val="400"/>
              </a:spcBef>
              <a:spcAft>
                <a:spcPts val="0"/>
              </a:spcAft>
              <a:buClr>
                <a:schemeClr val="accent1"/>
              </a:buClr>
              <a:buSzPts val="1000"/>
              <a:buFont typeface="Noto Sans Symbols"/>
              <a:buChar char="▪"/>
              <a:defRPr sz="1100"/>
            </a:lvl3pPr>
            <a:lvl4pPr marL="1828800" lvl="3" indent="-279400" algn="l" rtl="0">
              <a:lnSpc>
                <a:spcPct val="120000"/>
              </a:lnSpc>
              <a:spcBef>
                <a:spcPts val="400"/>
              </a:spcBef>
              <a:spcAft>
                <a:spcPts val="0"/>
              </a:spcAft>
              <a:buClr>
                <a:schemeClr val="accent1"/>
              </a:buClr>
              <a:buSzPts val="800"/>
              <a:buFont typeface="Noto Sans Symbols"/>
              <a:buChar char="▪"/>
              <a:defRPr sz="1100"/>
            </a:lvl4pPr>
            <a:lvl5pPr marL="2286000" lvl="4" indent="-279400" algn="l" rtl="0">
              <a:lnSpc>
                <a:spcPct val="120000"/>
              </a:lnSpc>
              <a:spcBef>
                <a:spcPts val="400"/>
              </a:spcBef>
              <a:spcAft>
                <a:spcPts val="0"/>
              </a:spcAft>
              <a:buClr>
                <a:schemeClr val="accent1"/>
              </a:buClr>
              <a:buSzPts val="800"/>
              <a:buFont typeface="Noto Sans Symbols"/>
              <a:buChar char="▪"/>
              <a:defRPr sz="1100"/>
            </a:lvl5pPr>
            <a:lvl6pPr marL="2743200" lvl="5" indent="-317500" algn="l" rtl="0">
              <a:lnSpc>
                <a:spcPct val="90000"/>
              </a:lnSpc>
              <a:spcBef>
                <a:spcPts val="400"/>
              </a:spcBef>
              <a:spcAft>
                <a:spcPts val="0"/>
              </a:spcAft>
              <a:buSzPts val="1400"/>
              <a:buChar char="•"/>
              <a:defRPr sz="1100"/>
            </a:lvl6pPr>
            <a:lvl7pPr marL="3200400" lvl="6" indent="-317500" algn="l" rtl="0">
              <a:lnSpc>
                <a:spcPct val="90000"/>
              </a:lnSpc>
              <a:spcBef>
                <a:spcPts val="400"/>
              </a:spcBef>
              <a:spcAft>
                <a:spcPts val="0"/>
              </a:spcAft>
              <a:buSzPts val="1400"/>
              <a:buChar char="•"/>
              <a:defRPr sz="1100"/>
            </a:lvl7pPr>
            <a:lvl8pPr marL="3657600" lvl="7" indent="-317500" algn="l" rtl="0">
              <a:lnSpc>
                <a:spcPct val="90000"/>
              </a:lnSpc>
              <a:spcBef>
                <a:spcPts val="400"/>
              </a:spcBef>
              <a:spcAft>
                <a:spcPts val="0"/>
              </a:spcAft>
              <a:buSzPts val="1400"/>
              <a:buChar char="•"/>
              <a:defRPr sz="1100"/>
            </a:lvl8pPr>
            <a:lvl9pPr marL="4114800" lvl="8" indent="-317500" algn="l" rtl="0">
              <a:lnSpc>
                <a:spcPct val="90000"/>
              </a:lnSpc>
              <a:spcBef>
                <a:spcPts val="400"/>
              </a:spcBef>
              <a:spcAft>
                <a:spcPts val="0"/>
              </a:spcAft>
              <a:buSzPts val="1400"/>
              <a:buChar char="•"/>
              <a:defRPr sz="1100"/>
            </a:lvl9pPr>
          </a:lstStyle>
          <a:p>
            <a:endParaRPr/>
          </a:p>
        </p:txBody>
      </p:sp>
      <p:pic>
        <p:nvPicPr>
          <p:cNvPr id="57" name="Google Shape;57;p11"/>
          <p:cNvPicPr preferRelativeResize="0"/>
          <p:nvPr/>
        </p:nvPicPr>
        <p:blipFill rotWithShape="1">
          <a:blip r:embed="rId3">
            <a:alphaModFix/>
          </a:blip>
          <a:srcRect/>
          <a:stretch/>
        </p:blipFill>
        <p:spPr>
          <a:xfrm>
            <a:off x="8025581" y="4693763"/>
            <a:ext cx="1068941" cy="414302"/>
          </a:xfrm>
          <a:prstGeom prst="rect">
            <a:avLst/>
          </a:prstGeom>
          <a:noFill/>
          <a:ln>
            <a:noFill/>
          </a:ln>
        </p:spPr>
      </p:pic>
      <p:sp>
        <p:nvSpPr>
          <p:cNvPr id="58" name="Google Shape;58;p11"/>
          <p:cNvSpPr txBox="1"/>
          <p:nvPr/>
        </p:nvSpPr>
        <p:spPr>
          <a:xfrm>
            <a:off x="176905" y="4878355"/>
            <a:ext cx="385200" cy="170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9"/>
        <p:cNvGrpSpPr/>
        <p:nvPr/>
      </p:nvGrpSpPr>
      <p:grpSpPr>
        <a:xfrm>
          <a:off x="0" y="0"/>
          <a:ext cx="0" cy="0"/>
          <a:chOff x="0" y="0"/>
          <a:chExt cx="0" cy="0"/>
        </a:xfrm>
      </p:grpSpPr>
      <p:sp>
        <p:nvSpPr>
          <p:cNvPr id="60" name="Google Shape;60;p12"/>
          <p:cNvSpPr txBox="1">
            <a:spLocks noGrp="1"/>
          </p:cNvSpPr>
          <p:nvPr>
            <p:ph type="sldNum" idx="12"/>
          </p:nvPr>
        </p:nvSpPr>
        <p:spPr>
          <a:xfrm>
            <a:off x="176905" y="4878355"/>
            <a:ext cx="385200" cy="1704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61" name="Google Shape;61;p12"/>
          <p:cNvPicPr preferRelativeResize="0"/>
          <p:nvPr/>
        </p:nvPicPr>
        <p:blipFill rotWithShape="1">
          <a:blip r:embed="rId2">
            <a:alphaModFix/>
          </a:blip>
          <a:srcRect/>
          <a:stretch/>
        </p:blipFill>
        <p:spPr>
          <a:xfrm>
            <a:off x="8025581" y="4693763"/>
            <a:ext cx="1068941" cy="414302"/>
          </a:xfrm>
          <a:prstGeom prst="rect">
            <a:avLst/>
          </a:prstGeom>
          <a:noFill/>
          <a:ln>
            <a:noFill/>
          </a:ln>
        </p:spPr>
      </p:pic>
      <p:sp>
        <p:nvSpPr>
          <p:cNvPr id="62" name="Google Shape;62;p12"/>
          <p:cNvSpPr txBox="1">
            <a:spLocks noGrp="1"/>
          </p:cNvSpPr>
          <p:nvPr>
            <p:ph type="title"/>
          </p:nvPr>
        </p:nvSpPr>
        <p:spPr>
          <a:xfrm>
            <a:off x="1400175" y="1875329"/>
            <a:ext cx="3171900" cy="1392900"/>
          </a:xfrm>
          <a:prstGeom prst="rect">
            <a:avLst/>
          </a:prstGeom>
          <a:noFill/>
          <a:ln>
            <a:noFill/>
          </a:ln>
        </p:spPr>
        <p:txBody>
          <a:bodyPr spcFirstLastPara="1" wrap="square" lIns="0" tIns="144000" rIns="0" bIns="0" anchor="t" anchorCtr="0">
            <a:noAutofit/>
          </a:bodyPr>
          <a:lstStyle>
            <a:lvl1pPr lvl="0" algn="l" rtl="0">
              <a:lnSpc>
                <a:spcPct val="80000"/>
              </a:lnSpc>
              <a:spcBef>
                <a:spcPts val="0"/>
              </a:spcBef>
              <a:spcAft>
                <a:spcPts val="0"/>
              </a:spcAft>
              <a:buClr>
                <a:schemeClr val="dk1"/>
              </a:buClr>
              <a:buSzPts val="14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1400175" y="747093"/>
            <a:ext cx="3171900" cy="1216200"/>
          </a:xfrm>
          <a:prstGeom prst="rect">
            <a:avLst/>
          </a:prstGeom>
          <a:noFill/>
          <a:ln>
            <a:noFill/>
          </a:ln>
        </p:spPr>
        <p:txBody>
          <a:bodyPr spcFirstLastPara="1" wrap="square" lIns="0" tIns="144000" rIns="0" bIns="0" anchor="t" anchorCtr="0">
            <a:noAutofit/>
          </a:bodyPr>
          <a:lstStyle>
            <a:lvl1pPr lvl="0" algn="l" rtl="0">
              <a:lnSpc>
                <a:spcPct val="80000"/>
              </a:lnSpc>
              <a:spcBef>
                <a:spcPts val="0"/>
              </a:spcBef>
              <a:spcAft>
                <a:spcPts val="0"/>
              </a:spcAft>
              <a:buClr>
                <a:schemeClr val="dk1"/>
              </a:buClr>
              <a:buSzPts val="2700"/>
              <a:buFont typeface="Arial"/>
              <a:buNone/>
              <a:defRPr sz="27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5" name="Google Shape;65;p13"/>
          <p:cNvSpPr txBox="1">
            <a:spLocks noGrp="1"/>
          </p:cNvSpPr>
          <p:nvPr>
            <p:ph type="sldNum" idx="12"/>
          </p:nvPr>
        </p:nvSpPr>
        <p:spPr>
          <a:xfrm>
            <a:off x="176905" y="4878355"/>
            <a:ext cx="385200" cy="1704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66" name="Google Shape;66;p13"/>
          <p:cNvPicPr preferRelativeResize="0"/>
          <p:nvPr/>
        </p:nvPicPr>
        <p:blipFill rotWithShape="1">
          <a:blip r:embed="rId2">
            <a:alphaModFix/>
          </a:blip>
          <a:srcRect/>
          <a:stretch/>
        </p:blipFill>
        <p:spPr>
          <a:xfrm>
            <a:off x="8025581" y="4693763"/>
            <a:ext cx="1068941" cy="41430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67"/>
        <p:cNvGrpSpPr/>
        <p:nvPr/>
      </p:nvGrpSpPr>
      <p:grpSpPr>
        <a:xfrm>
          <a:off x="0" y="0"/>
          <a:ext cx="0" cy="0"/>
          <a:chOff x="0" y="0"/>
          <a:chExt cx="0" cy="0"/>
        </a:xfrm>
      </p:grpSpPr>
      <p:sp>
        <p:nvSpPr>
          <p:cNvPr id="68" name="Google Shape;68;p14"/>
          <p:cNvSpPr/>
          <p:nvPr/>
        </p:nvSpPr>
        <p:spPr>
          <a:xfrm>
            <a:off x="8704015" y="4711796"/>
            <a:ext cx="342900" cy="342900"/>
          </a:xfrm>
          <a:prstGeom prst="rect">
            <a:avLst/>
          </a:prstGeom>
          <a:solidFill>
            <a:srgbClr val="78C5D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Montserrat Medium"/>
                <a:ea typeface="Montserrat Medium"/>
                <a:cs typeface="Montserrat Medium"/>
                <a:sym typeface="Montserrat Medium"/>
              </a:rPr>
              <a:t>16</a:t>
            </a:r>
            <a:endParaRPr sz="1200" b="0" i="0" u="none" strike="noStrike" cap="none">
              <a:solidFill>
                <a:schemeClr val="lt1"/>
              </a:solidFill>
              <a:latin typeface="Calibri"/>
              <a:ea typeface="Calibri"/>
              <a:cs typeface="Calibri"/>
              <a:sym typeface="Calibri"/>
            </a:endParaRPr>
          </a:p>
        </p:txBody>
      </p:sp>
      <p:pic>
        <p:nvPicPr>
          <p:cNvPr id="69" name="Google Shape;69;p14"/>
          <p:cNvPicPr preferRelativeResize="0"/>
          <p:nvPr/>
        </p:nvPicPr>
        <p:blipFill rotWithShape="1">
          <a:blip r:embed="rId2">
            <a:alphaModFix/>
          </a:blip>
          <a:srcRect/>
          <a:stretch/>
        </p:blipFill>
        <p:spPr>
          <a:xfrm>
            <a:off x="99322" y="4710142"/>
            <a:ext cx="353071" cy="353071"/>
          </a:xfrm>
          <a:prstGeom prst="rect">
            <a:avLst/>
          </a:prstGeom>
          <a:noFill/>
          <a:ln>
            <a:noFill/>
          </a:ln>
        </p:spPr>
      </p:pic>
      <p:sp>
        <p:nvSpPr>
          <p:cNvPr id="70" name="Google Shape;70;p14"/>
          <p:cNvSpPr txBox="1"/>
          <p:nvPr/>
        </p:nvSpPr>
        <p:spPr>
          <a:xfrm>
            <a:off x="636804" y="1498379"/>
            <a:ext cx="7725300" cy="1546800"/>
          </a:xfrm>
          <a:prstGeom prst="rect">
            <a:avLst/>
          </a:prstGeom>
          <a:noFill/>
          <a:ln>
            <a:noFill/>
          </a:ln>
        </p:spPr>
        <p:txBody>
          <a:bodyPr spcFirstLastPara="1" wrap="square" lIns="68575" tIns="34275" rIns="68575" bIns="34275" anchor="t" anchorCtr="0">
            <a:spAutoFit/>
          </a:bodyPr>
          <a:lstStyle/>
          <a:p>
            <a:pPr marL="0" marR="0" lvl="0" indent="0" algn="ctr" rtl="0">
              <a:lnSpc>
                <a:spcPct val="150000"/>
              </a:lnSpc>
              <a:spcBef>
                <a:spcPts val="0"/>
              </a:spcBef>
              <a:spcAft>
                <a:spcPts val="0"/>
              </a:spcAft>
              <a:buClr>
                <a:srgbClr val="000000"/>
              </a:buClr>
              <a:buSzPts val="2400"/>
              <a:buFont typeface="Arial"/>
              <a:buNone/>
            </a:pPr>
            <a:r>
              <a:rPr lang="en-US" sz="2400" b="1" i="0" u="none" strike="noStrike" cap="none">
                <a:solidFill>
                  <a:srgbClr val="5698D2"/>
                </a:solidFill>
                <a:latin typeface="Arial"/>
                <a:ea typeface="Arial"/>
                <a:cs typeface="Arial"/>
                <a:sym typeface="Arial"/>
              </a:rPr>
              <a:t>“Pursuant exists to empower and equip nonprofit leaders to deliver on their mission by effectively connecting resources to vision.”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73" name="Google Shape;73;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400"/>
              </a:spcBef>
              <a:spcAft>
                <a:spcPts val="0"/>
              </a:spcAft>
              <a:buClr>
                <a:schemeClr val="dk1"/>
              </a:buClr>
              <a:buSzPts val="1400"/>
              <a:buChar char="•"/>
              <a:defRPr sz="1100"/>
            </a:lvl2pPr>
            <a:lvl3pPr marL="1371600" lvl="2" indent="-317500" algn="l" rtl="0">
              <a:lnSpc>
                <a:spcPct val="90000"/>
              </a:lnSpc>
              <a:spcBef>
                <a:spcPts val="400"/>
              </a:spcBef>
              <a:spcAft>
                <a:spcPts val="0"/>
              </a:spcAft>
              <a:buClr>
                <a:schemeClr val="dk1"/>
              </a:buClr>
              <a:buSzPts val="1400"/>
              <a:buChar char="•"/>
              <a:defRPr sz="1100"/>
            </a:lvl3pPr>
            <a:lvl4pPr marL="1828800" lvl="3" indent="-317500" algn="l" rtl="0">
              <a:lnSpc>
                <a:spcPct val="90000"/>
              </a:lnSpc>
              <a:spcBef>
                <a:spcPts val="400"/>
              </a:spcBef>
              <a:spcAft>
                <a:spcPts val="0"/>
              </a:spcAft>
              <a:buClr>
                <a:schemeClr val="dk1"/>
              </a:buClr>
              <a:buSzPts val="1400"/>
              <a:buChar char="•"/>
              <a:defRPr sz="1100"/>
            </a:lvl4pPr>
            <a:lvl5pPr marL="2286000" lvl="4" indent="-317500" algn="l" rtl="0">
              <a:lnSpc>
                <a:spcPct val="90000"/>
              </a:lnSpc>
              <a:spcBef>
                <a:spcPts val="400"/>
              </a:spcBef>
              <a:spcAft>
                <a:spcPts val="0"/>
              </a:spcAft>
              <a:buClr>
                <a:schemeClr val="dk1"/>
              </a:buClr>
              <a:buSzPts val="1400"/>
              <a:buChar char="•"/>
              <a:defRPr sz="1100"/>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74" name="Google Shape;74;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75" name="Google Shape;75;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76" name="Google Shape;76;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1919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1919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1919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1919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1919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1919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1919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1919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1919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RGE IMAGE SLIDE" type="blank">
  <p:cSld name="BLANK">
    <p:spTree>
      <p:nvGrpSpPr>
        <p:cNvPr id="1" name="Shape 77"/>
        <p:cNvGrpSpPr/>
        <p:nvPr/>
      </p:nvGrpSpPr>
      <p:grpSpPr>
        <a:xfrm>
          <a:off x="0" y="0"/>
          <a:ext cx="0" cy="0"/>
          <a:chOff x="0" y="0"/>
          <a:chExt cx="0" cy="0"/>
        </a:xfrm>
      </p:grpSpPr>
      <p:sp>
        <p:nvSpPr>
          <p:cNvPr id="78" name="Google Shape;78;p16"/>
          <p:cNvSpPr>
            <a:spLocks noGrp="1"/>
          </p:cNvSpPr>
          <p:nvPr>
            <p:ph type="pic" idx="2"/>
          </p:nvPr>
        </p:nvSpPr>
        <p:spPr>
          <a:xfrm>
            <a:off x="0" y="0"/>
            <a:ext cx="9144000" cy="5143500"/>
          </a:xfrm>
          <a:prstGeom prst="rect">
            <a:avLst/>
          </a:prstGeom>
          <a:noFill/>
          <a:ln>
            <a:noFill/>
          </a:ln>
        </p:spPr>
      </p:sp>
      <p:sp>
        <p:nvSpPr>
          <p:cNvPr id="79" name="Google Shape;79;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2_Custom Layout 2">
  <p:cSld name="32_Custom Layout">
    <p:spTree>
      <p:nvGrpSpPr>
        <p:cNvPr id="1" name="Shape 80"/>
        <p:cNvGrpSpPr/>
        <p:nvPr/>
      </p:nvGrpSpPr>
      <p:grpSpPr>
        <a:xfrm>
          <a:off x="0" y="0"/>
          <a:ext cx="0" cy="0"/>
          <a:chOff x="0" y="0"/>
          <a:chExt cx="0" cy="0"/>
        </a:xfrm>
      </p:grpSpPr>
      <p:sp>
        <p:nvSpPr>
          <p:cNvPr id="81" name="Google Shape;81;p17"/>
          <p:cNvSpPr>
            <a:spLocks noGrp="1"/>
          </p:cNvSpPr>
          <p:nvPr>
            <p:ph type="pic" idx="2"/>
          </p:nvPr>
        </p:nvSpPr>
        <p:spPr>
          <a:xfrm>
            <a:off x="742950" y="0"/>
            <a:ext cx="3828900" cy="5143500"/>
          </a:xfrm>
          <a:prstGeom prst="rect">
            <a:avLst/>
          </a:prstGeom>
          <a:solidFill>
            <a:schemeClr val="lt1"/>
          </a:solidFill>
          <a:ln>
            <a:noFill/>
          </a:ln>
        </p:spPr>
      </p:sp>
      <p:sp>
        <p:nvSpPr>
          <p:cNvPr id="82" name="Google Shape;82;p17"/>
          <p:cNvSpPr txBox="1">
            <a:spLocks noGrp="1"/>
          </p:cNvSpPr>
          <p:nvPr>
            <p:ph type="title"/>
          </p:nvPr>
        </p:nvSpPr>
        <p:spPr>
          <a:xfrm>
            <a:off x="4898572" y="750019"/>
            <a:ext cx="3816900" cy="1216200"/>
          </a:xfrm>
          <a:prstGeom prst="rect">
            <a:avLst/>
          </a:prstGeom>
          <a:noFill/>
          <a:ln>
            <a:noFill/>
          </a:ln>
        </p:spPr>
        <p:txBody>
          <a:bodyPr spcFirstLastPara="1" wrap="square" lIns="0" tIns="192000" rIns="0" bIns="0" anchor="t" anchorCtr="0">
            <a:noAutofit/>
          </a:bodyPr>
          <a:lstStyle>
            <a:lvl1pPr lvl="0" algn="l" rtl="0">
              <a:lnSpc>
                <a:spcPct val="80000"/>
              </a:lnSpc>
              <a:spcBef>
                <a:spcPts val="0"/>
              </a:spcBef>
              <a:spcAft>
                <a:spcPts val="0"/>
              </a:spcAft>
              <a:buClr>
                <a:schemeClr val="dk1"/>
              </a:buClr>
              <a:buSzPts val="3600"/>
              <a:buFont typeface="Arial"/>
              <a:buNone/>
              <a:defRPr sz="2700"/>
            </a:lvl1pPr>
            <a:lvl2pPr lvl="1" algn="l" rtl="0">
              <a:lnSpc>
                <a:spcPct val="100000"/>
              </a:lnSpc>
              <a:spcBef>
                <a:spcPts val="0"/>
              </a:spcBef>
              <a:spcAft>
                <a:spcPts val="0"/>
              </a:spcAft>
              <a:buSzPts val="1400"/>
              <a:buNone/>
              <a:defRPr sz="1400"/>
            </a:lvl2pPr>
            <a:lvl3pPr lvl="2" algn="l" rtl="0">
              <a:lnSpc>
                <a:spcPct val="100000"/>
              </a:lnSpc>
              <a:spcBef>
                <a:spcPts val="0"/>
              </a:spcBef>
              <a:spcAft>
                <a:spcPts val="0"/>
              </a:spcAft>
              <a:buSzPts val="1400"/>
              <a:buNone/>
              <a:defRPr sz="1400"/>
            </a:lvl3pPr>
            <a:lvl4pPr lvl="3" algn="l" rtl="0">
              <a:lnSpc>
                <a:spcPct val="100000"/>
              </a:lnSpc>
              <a:spcBef>
                <a:spcPts val="0"/>
              </a:spcBef>
              <a:spcAft>
                <a:spcPts val="0"/>
              </a:spcAft>
              <a:buSzPts val="1400"/>
              <a:buNone/>
              <a:defRPr sz="1400"/>
            </a:lvl4pPr>
            <a:lvl5pPr lvl="4" algn="l" rtl="0">
              <a:lnSpc>
                <a:spcPct val="100000"/>
              </a:lnSpc>
              <a:spcBef>
                <a:spcPts val="0"/>
              </a:spcBef>
              <a:spcAft>
                <a:spcPts val="0"/>
              </a:spcAft>
              <a:buSzPts val="1400"/>
              <a:buNone/>
              <a:defRPr sz="1400"/>
            </a:lvl5pPr>
            <a:lvl6pPr lvl="5" algn="l" rtl="0">
              <a:lnSpc>
                <a:spcPct val="100000"/>
              </a:lnSpc>
              <a:spcBef>
                <a:spcPts val="0"/>
              </a:spcBef>
              <a:spcAft>
                <a:spcPts val="0"/>
              </a:spcAft>
              <a:buSzPts val="1400"/>
              <a:buNone/>
              <a:defRPr sz="1400"/>
            </a:lvl6pPr>
            <a:lvl7pPr lvl="6" algn="l" rtl="0">
              <a:lnSpc>
                <a:spcPct val="100000"/>
              </a:lnSpc>
              <a:spcBef>
                <a:spcPts val="0"/>
              </a:spcBef>
              <a:spcAft>
                <a:spcPts val="0"/>
              </a:spcAft>
              <a:buSzPts val="1400"/>
              <a:buNone/>
              <a:defRPr sz="1400"/>
            </a:lvl7pPr>
            <a:lvl8pPr lvl="7" algn="l" rtl="0">
              <a:lnSpc>
                <a:spcPct val="100000"/>
              </a:lnSpc>
              <a:spcBef>
                <a:spcPts val="0"/>
              </a:spcBef>
              <a:spcAft>
                <a:spcPts val="0"/>
              </a:spcAft>
              <a:buSzPts val="1400"/>
              <a:buNone/>
              <a:defRPr sz="1400"/>
            </a:lvl8pPr>
            <a:lvl9pPr lvl="8" algn="l" rtl="0">
              <a:lnSpc>
                <a:spcPct val="100000"/>
              </a:lnSpc>
              <a:spcBef>
                <a:spcPts val="0"/>
              </a:spcBef>
              <a:spcAft>
                <a:spcPts val="0"/>
              </a:spcAft>
              <a:buSzPts val="1400"/>
              <a:buNone/>
              <a:defRPr sz="1400"/>
            </a:lvl9pPr>
          </a:lstStyle>
          <a:p>
            <a:endParaRPr/>
          </a:p>
        </p:txBody>
      </p:sp>
      <p:sp>
        <p:nvSpPr>
          <p:cNvPr id="83" name="Google Shape;83;p17"/>
          <p:cNvSpPr txBox="1">
            <a:spLocks noGrp="1"/>
          </p:cNvSpPr>
          <p:nvPr>
            <p:ph type="sldNum" idx="12"/>
          </p:nvPr>
        </p:nvSpPr>
        <p:spPr>
          <a:xfrm>
            <a:off x="176905" y="4878355"/>
            <a:ext cx="385200" cy="1704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1000"/>
              <a:buFont typeface="Arial"/>
              <a:buNone/>
              <a:defRPr sz="8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000"/>
              <a:buFont typeface="Arial"/>
              <a:buNone/>
              <a:defRPr sz="8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000"/>
              <a:buFont typeface="Arial"/>
              <a:buNone/>
              <a:defRPr sz="8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000"/>
              <a:buFont typeface="Arial"/>
              <a:buNone/>
              <a:defRPr sz="8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000"/>
              <a:buFont typeface="Arial"/>
              <a:buNone/>
              <a:defRPr sz="8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000"/>
              <a:buFont typeface="Arial"/>
              <a:buNone/>
              <a:defRPr sz="8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000"/>
              <a:buFont typeface="Arial"/>
              <a:buNone/>
              <a:defRPr sz="8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000"/>
              <a:buFont typeface="Arial"/>
              <a:buNone/>
              <a:defRPr sz="8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000"/>
              <a:buFont typeface="Arial"/>
              <a:buNone/>
              <a:defRPr sz="8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84" name="Google Shape;84;p17"/>
          <p:cNvSpPr txBox="1">
            <a:spLocks noGrp="1"/>
          </p:cNvSpPr>
          <p:nvPr>
            <p:ph type="body" idx="1"/>
          </p:nvPr>
        </p:nvSpPr>
        <p:spPr>
          <a:xfrm>
            <a:off x="4898572" y="1966233"/>
            <a:ext cx="3816900" cy="2582400"/>
          </a:xfrm>
          <a:prstGeom prst="rect">
            <a:avLst/>
          </a:prstGeom>
          <a:noFill/>
          <a:ln>
            <a:noFill/>
          </a:ln>
        </p:spPr>
        <p:txBody>
          <a:bodyPr spcFirstLastPara="1" wrap="square" lIns="0" tIns="45700" rIns="0" bIns="45700" anchor="t" anchorCtr="0">
            <a:noAutofit/>
          </a:bodyPr>
          <a:lstStyle>
            <a:lvl1pPr marL="457200" lvl="0" indent="-425450" algn="l" rtl="0">
              <a:lnSpc>
                <a:spcPct val="120000"/>
              </a:lnSpc>
              <a:spcBef>
                <a:spcPts val="800"/>
              </a:spcBef>
              <a:spcAft>
                <a:spcPts val="0"/>
              </a:spcAft>
              <a:buClr>
                <a:schemeClr val="accent1"/>
              </a:buClr>
              <a:buSzPts val="3100"/>
              <a:buFont typeface="Noto Sans Symbols"/>
              <a:buChar char="▪"/>
              <a:defRPr sz="1400"/>
            </a:lvl1pPr>
            <a:lvl2pPr marL="914400" lvl="1" indent="-355600" algn="l" rtl="0">
              <a:lnSpc>
                <a:spcPct val="120000"/>
              </a:lnSpc>
              <a:spcBef>
                <a:spcPts val="400"/>
              </a:spcBef>
              <a:spcAft>
                <a:spcPts val="0"/>
              </a:spcAft>
              <a:buClr>
                <a:schemeClr val="accent1"/>
              </a:buClr>
              <a:buSzPts val="2000"/>
              <a:buFont typeface="Noto Sans Symbols"/>
              <a:buChar char="▪"/>
              <a:defRPr sz="1400"/>
            </a:lvl2pPr>
            <a:lvl3pPr marL="1371600" lvl="2" indent="-317500" algn="l" rtl="0">
              <a:lnSpc>
                <a:spcPct val="120000"/>
              </a:lnSpc>
              <a:spcBef>
                <a:spcPts val="400"/>
              </a:spcBef>
              <a:spcAft>
                <a:spcPts val="0"/>
              </a:spcAft>
              <a:buClr>
                <a:schemeClr val="accent1"/>
              </a:buClr>
              <a:buSzPts val="1400"/>
              <a:buFont typeface="Noto Sans Symbols"/>
              <a:buChar char="▪"/>
              <a:defRPr sz="1400"/>
            </a:lvl3pPr>
            <a:lvl4pPr marL="1828800" lvl="3" indent="-298450" algn="l" rtl="0">
              <a:lnSpc>
                <a:spcPct val="120000"/>
              </a:lnSpc>
              <a:spcBef>
                <a:spcPts val="400"/>
              </a:spcBef>
              <a:spcAft>
                <a:spcPts val="0"/>
              </a:spcAft>
              <a:buClr>
                <a:schemeClr val="accent1"/>
              </a:buClr>
              <a:buSzPts val="1100"/>
              <a:buFont typeface="Noto Sans Symbols"/>
              <a:buChar char="▪"/>
              <a:defRPr sz="1400"/>
            </a:lvl4pPr>
            <a:lvl5pPr marL="2286000" lvl="4" indent="-298450" algn="l" rtl="0">
              <a:lnSpc>
                <a:spcPct val="120000"/>
              </a:lnSpc>
              <a:spcBef>
                <a:spcPts val="400"/>
              </a:spcBef>
              <a:spcAft>
                <a:spcPts val="0"/>
              </a:spcAft>
              <a:buClr>
                <a:schemeClr val="accent1"/>
              </a:buClr>
              <a:buSzPts val="1100"/>
              <a:buFont typeface="Noto Sans Symbols"/>
              <a:buChar char="▪"/>
              <a:defRPr sz="1400"/>
            </a:lvl5pPr>
            <a:lvl6pPr marL="2743200" lvl="5" indent="-342900" algn="l" rtl="0">
              <a:lnSpc>
                <a:spcPct val="90000"/>
              </a:lnSpc>
              <a:spcBef>
                <a:spcPts val="400"/>
              </a:spcBef>
              <a:spcAft>
                <a:spcPts val="0"/>
              </a:spcAft>
              <a:buSzPts val="1800"/>
              <a:buChar char="•"/>
              <a:defRPr sz="1400"/>
            </a:lvl6pPr>
            <a:lvl7pPr marL="3200400" lvl="6" indent="-342900" algn="l" rtl="0">
              <a:lnSpc>
                <a:spcPct val="90000"/>
              </a:lnSpc>
              <a:spcBef>
                <a:spcPts val="400"/>
              </a:spcBef>
              <a:spcAft>
                <a:spcPts val="0"/>
              </a:spcAft>
              <a:buSzPts val="1800"/>
              <a:buChar char="•"/>
              <a:defRPr sz="1400"/>
            </a:lvl7pPr>
            <a:lvl8pPr marL="3657600" lvl="7" indent="-342900" algn="l" rtl="0">
              <a:lnSpc>
                <a:spcPct val="90000"/>
              </a:lnSpc>
              <a:spcBef>
                <a:spcPts val="400"/>
              </a:spcBef>
              <a:spcAft>
                <a:spcPts val="0"/>
              </a:spcAft>
              <a:buSzPts val="1800"/>
              <a:buChar char="•"/>
              <a:defRPr sz="1400"/>
            </a:lvl8pPr>
            <a:lvl9pPr marL="4114800" lvl="8" indent="-342900" algn="l" rtl="0">
              <a:lnSpc>
                <a:spcPct val="90000"/>
              </a:lnSpc>
              <a:spcBef>
                <a:spcPts val="400"/>
              </a:spcBef>
              <a:spcAft>
                <a:spcPts val="0"/>
              </a:spcAft>
              <a:buSzPts val="1800"/>
              <a:buChar char="•"/>
              <a:defRPr sz="1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Box Content">
  <p:cSld name="2 Box Conten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628650" y="1080654"/>
            <a:ext cx="7886700" cy="5406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3A3838"/>
              </a:buClr>
              <a:buSzPts val="3300"/>
              <a:buFont typeface="Montserrat Medium"/>
              <a:buNone/>
              <a:defRPr sz="3300" b="0" i="0" u="none" strike="noStrike" cap="none">
                <a:solidFill>
                  <a:srgbClr val="3A3838"/>
                </a:solidFill>
                <a:latin typeface="Montserrat Medium"/>
                <a:ea typeface="Montserrat Medium"/>
                <a:cs typeface="Montserrat Medium"/>
                <a:sym typeface="Montserrat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3"/>
          <p:cNvSpPr txBox="1">
            <a:spLocks noGrp="1"/>
          </p:cNvSpPr>
          <p:nvPr>
            <p:ph type="body" idx="1"/>
          </p:nvPr>
        </p:nvSpPr>
        <p:spPr>
          <a:xfrm>
            <a:off x="628650" y="1779588"/>
            <a:ext cx="7886700" cy="2473325"/>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rgbClr val="3A3838"/>
              </a:buClr>
              <a:buSzPts val="2100"/>
              <a:buFont typeface="Montserrat"/>
              <a:buChar char="•"/>
              <a:defRPr sz="2100" i="0" u="none" strike="noStrike" cap="none">
                <a:solidFill>
                  <a:srgbClr val="3A3838"/>
                </a:solidFill>
                <a:latin typeface="Montserrat"/>
                <a:ea typeface="Montserrat"/>
                <a:cs typeface="Montserrat"/>
                <a:sym typeface="Montserrat"/>
              </a:defRPr>
            </a:lvl1pPr>
            <a:lvl2pPr marL="914400" marR="0" lvl="1" indent="-342900" algn="l" rtl="0">
              <a:lnSpc>
                <a:spcPct val="90000"/>
              </a:lnSpc>
              <a:spcBef>
                <a:spcPts val="375"/>
              </a:spcBef>
              <a:spcAft>
                <a:spcPts val="0"/>
              </a:spcAft>
              <a:buClr>
                <a:srgbClr val="3A3838"/>
              </a:buClr>
              <a:buSzPts val="1800"/>
              <a:buFont typeface="Montserrat"/>
              <a:buChar char="•"/>
              <a:defRPr sz="1800" i="0" u="none" strike="noStrike" cap="none">
                <a:solidFill>
                  <a:srgbClr val="3A3838"/>
                </a:solidFill>
                <a:latin typeface="Montserrat"/>
                <a:ea typeface="Montserrat"/>
                <a:cs typeface="Montserrat"/>
                <a:sym typeface="Montserrat"/>
              </a:defRPr>
            </a:lvl2pPr>
            <a:lvl3pPr marL="1371600" marR="0" lvl="2" indent="-323850" algn="l" rtl="0">
              <a:lnSpc>
                <a:spcPct val="90000"/>
              </a:lnSpc>
              <a:spcBef>
                <a:spcPts val="375"/>
              </a:spcBef>
              <a:spcAft>
                <a:spcPts val="0"/>
              </a:spcAft>
              <a:buClr>
                <a:srgbClr val="3A3838"/>
              </a:buClr>
              <a:buSzPts val="1500"/>
              <a:buFont typeface="Montserrat"/>
              <a:buChar char="•"/>
              <a:defRPr sz="1500" i="0" u="none" strike="noStrike" cap="none">
                <a:solidFill>
                  <a:srgbClr val="3A3838"/>
                </a:solidFill>
                <a:latin typeface="Montserrat"/>
                <a:ea typeface="Montserrat"/>
                <a:cs typeface="Montserrat"/>
                <a:sym typeface="Montserrat"/>
              </a:defRPr>
            </a:lvl3pPr>
            <a:lvl4pPr marL="1828800" marR="0" lvl="3" indent="-314325" algn="l" rtl="0">
              <a:lnSpc>
                <a:spcPct val="90000"/>
              </a:lnSpc>
              <a:spcBef>
                <a:spcPts val="375"/>
              </a:spcBef>
              <a:spcAft>
                <a:spcPts val="0"/>
              </a:spcAft>
              <a:buClr>
                <a:srgbClr val="3A3838"/>
              </a:buClr>
              <a:buSzPts val="1350"/>
              <a:buFont typeface="Montserrat"/>
              <a:buChar char="•"/>
              <a:defRPr sz="1350" i="0" u="none" strike="noStrike" cap="none">
                <a:solidFill>
                  <a:srgbClr val="3A3838"/>
                </a:solidFill>
                <a:latin typeface="Montserrat"/>
                <a:ea typeface="Montserrat"/>
                <a:cs typeface="Montserrat"/>
                <a:sym typeface="Montserrat"/>
              </a:defRPr>
            </a:lvl4pPr>
            <a:lvl5pPr marL="2286000" marR="0" lvl="4" indent="-314325" algn="l" rtl="0">
              <a:lnSpc>
                <a:spcPct val="90000"/>
              </a:lnSpc>
              <a:spcBef>
                <a:spcPts val="375"/>
              </a:spcBef>
              <a:spcAft>
                <a:spcPts val="0"/>
              </a:spcAft>
              <a:buClr>
                <a:srgbClr val="3A3838"/>
              </a:buClr>
              <a:buSzPts val="1350"/>
              <a:buFont typeface="Montserrat"/>
              <a:buChar char="•"/>
              <a:defRPr sz="1350" i="0" u="none" strike="noStrike" cap="none">
                <a:solidFill>
                  <a:srgbClr val="3A3838"/>
                </a:solidFill>
                <a:latin typeface="Montserrat"/>
                <a:ea typeface="Montserrat"/>
                <a:cs typeface="Montserrat"/>
                <a:sym typeface="Montserrat"/>
              </a:defRPr>
            </a:lvl5pPr>
            <a:lvl6pPr marL="2743200" marR="0" lvl="5"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6pPr>
            <a:lvl7pPr marL="3200400" marR="0" lvl="6"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7pPr>
            <a:lvl8pPr marL="3657600" marR="0" lvl="7"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8pPr>
            <a:lvl9pPr marL="4114800" marR="0" lvl="8"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Box Content">
  <p:cSld name="1 Box Content">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628650" y="1163782"/>
            <a:ext cx="7886700" cy="3089131"/>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rgbClr val="3A3838"/>
              </a:buClr>
              <a:buSzPts val="2100"/>
              <a:buFont typeface="Montserrat"/>
              <a:buChar char="•"/>
              <a:defRPr sz="2100" i="0" u="none" strike="noStrike" cap="none">
                <a:solidFill>
                  <a:srgbClr val="3A3838"/>
                </a:solidFill>
                <a:latin typeface="Montserrat"/>
                <a:ea typeface="Montserrat"/>
                <a:cs typeface="Montserrat"/>
                <a:sym typeface="Montserrat"/>
              </a:defRPr>
            </a:lvl1pPr>
            <a:lvl2pPr marL="914400" marR="0" lvl="1" indent="-342900" algn="l" rtl="0">
              <a:lnSpc>
                <a:spcPct val="90000"/>
              </a:lnSpc>
              <a:spcBef>
                <a:spcPts val="375"/>
              </a:spcBef>
              <a:spcAft>
                <a:spcPts val="0"/>
              </a:spcAft>
              <a:buClr>
                <a:srgbClr val="3A3838"/>
              </a:buClr>
              <a:buSzPts val="1800"/>
              <a:buFont typeface="Montserrat"/>
              <a:buChar char="•"/>
              <a:defRPr sz="1800" i="0" u="none" strike="noStrike" cap="none">
                <a:solidFill>
                  <a:srgbClr val="3A3838"/>
                </a:solidFill>
                <a:latin typeface="Montserrat"/>
                <a:ea typeface="Montserrat"/>
                <a:cs typeface="Montserrat"/>
                <a:sym typeface="Montserrat"/>
              </a:defRPr>
            </a:lvl2pPr>
            <a:lvl3pPr marL="1371600" marR="0" lvl="2" indent="-323850" algn="l" rtl="0">
              <a:lnSpc>
                <a:spcPct val="90000"/>
              </a:lnSpc>
              <a:spcBef>
                <a:spcPts val="375"/>
              </a:spcBef>
              <a:spcAft>
                <a:spcPts val="0"/>
              </a:spcAft>
              <a:buClr>
                <a:srgbClr val="3A3838"/>
              </a:buClr>
              <a:buSzPts val="1500"/>
              <a:buFont typeface="Montserrat"/>
              <a:buChar char="•"/>
              <a:defRPr sz="1500" i="0" u="none" strike="noStrike" cap="none">
                <a:solidFill>
                  <a:srgbClr val="3A3838"/>
                </a:solidFill>
                <a:latin typeface="Montserrat"/>
                <a:ea typeface="Montserrat"/>
                <a:cs typeface="Montserrat"/>
                <a:sym typeface="Montserrat"/>
              </a:defRPr>
            </a:lvl3pPr>
            <a:lvl4pPr marL="1828800" marR="0" lvl="3" indent="-314325" algn="l" rtl="0">
              <a:lnSpc>
                <a:spcPct val="90000"/>
              </a:lnSpc>
              <a:spcBef>
                <a:spcPts val="375"/>
              </a:spcBef>
              <a:spcAft>
                <a:spcPts val="0"/>
              </a:spcAft>
              <a:buClr>
                <a:srgbClr val="3A3838"/>
              </a:buClr>
              <a:buSzPts val="1350"/>
              <a:buFont typeface="Montserrat"/>
              <a:buChar char="•"/>
              <a:defRPr sz="1350" i="0" u="none" strike="noStrike" cap="none">
                <a:solidFill>
                  <a:srgbClr val="3A3838"/>
                </a:solidFill>
                <a:latin typeface="Montserrat"/>
                <a:ea typeface="Montserrat"/>
                <a:cs typeface="Montserrat"/>
                <a:sym typeface="Montserrat"/>
              </a:defRPr>
            </a:lvl4pPr>
            <a:lvl5pPr marL="2286000" marR="0" lvl="4" indent="-314325" algn="l" rtl="0">
              <a:lnSpc>
                <a:spcPct val="90000"/>
              </a:lnSpc>
              <a:spcBef>
                <a:spcPts val="375"/>
              </a:spcBef>
              <a:spcAft>
                <a:spcPts val="0"/>
              </a:spcAft>
              <a:buClr>
                <a:srgbClr val="3A3838"/>
              </a:buClr>
              <a:buSzPts val="1350"/>
              <a:buFont typeface="Montserrat"/>
              <a:buChar char="•"/>
              <a:defRPr sz="1350" i="0" u="none" strike="noStrike" cap="none">
                <a:solidFill>
                  <a:srgbClr val="3A3838"/>
                </a:solidFill>
                <a:latin typeface="Montserrat"/>
                <a:ea typeface="Montserrat"/>
                <a:cs typeface="Montserrat"/>
                <a:sym typeface="Montserrat"/>
              </a:defRPr>
            </a:lvl5pPr>
            <a:lvl6pPr marL="2743200" marR="0" lvl="5"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6pPr>
            <a:lvl7pPr marL="3200400" marR="0" lvl="6"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7pPr>
            <a:lvl8pPr marL="3657600" marR="0" lvl="7"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8pPr>
            <a:lvl9pPr marL="4114800" marR="0" lvl="8"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Content">
  <p:cSld name="Blank Content">
    <p:spTree>
      <p:nvGrpSpPr>
        <p:cNvPr id="1" name="Shape 1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webinar speakers">
  <p:cSld name="webinar speakers">
    <p:spTree>
      <p:nvGrpSpPr>
        <p:cNvPr id="1" name="Shape 20"/>
        <p:cNvGrpSpPr/>
        <p:nvPr/>
      </p:nvGrpSpPr>
      <p:grpSpPr>
        <a:xfrm>
          <a:off x="0" y="0"/>
          <a:ext cx="0" cy="0"/>
          <a:chOff x="0" y="0"/>
          <a:chExt cx="0" cy="0"/>
        </a:xfrm>
      </p:grpSpPr>
      <p:sp>
        <p:nvSpPr>
          <p:cNvPr id="21" name="Google Shape;21;p6"/>
          <p:cNvSpPr txBox="1">
            <a:spLocks noGrp="1"/>
          </p:cNvSpPr>
          <p:nvPr>
            <p:ph type="sldNum" idx="12"/>
          </p:nvPr>
        </p:nvSpPr>
        <p:spPr>
          <a:xfrm>
            <a:off x="176905" y="4878355"/>
            <a:ext cx="385200" cy="170325"/>
          </a:xfrm>
          <a:prstGeom prst="rect">
            <a:avLst/>
          </a:prstGeom>
          <a:noFill/>
          <a:ln>
            <a:noFill/>
          </a:ln>
        </p:spPr>
        <p:txBody>
          <a:bodyPr spcFirstLastPara="1" wrap="square" lIns="0" tIns="0" rIns="0" bIns="0" anchor="ctr" anchorCtr="0">
            <a:noAutofit/>
          </a:bodyPr>
          <a:lstStyle>
            <a:lvl1pPr marL="0" lvl="0" indent="0" algn="ctr" rtl="0">
              <a:lnSpc>
                <a:spcPct val="100000"/>
              </a:lnSpc>
              <a:spcBef>
                <a:spcPts val="0"/>
              </a:spcBef>
              <a:spcAft>
                <a:spcPts val="0"/>
              </a:spcAft>
              <a:buNone/>
              <a:defRPr sz="1100"/>
            </a:lvl1pPr>
            <a:lvl2pPr marL="0" lvl="1" indent="0" algn="ctr" rtl="0">
              <a:lnSpc>
                <a:spcPct val="100000"/>
              </a:lnSpc>
              <a:spcBef>
                <a:spcPts val="0"/>
              </a:spcBef>
              <a:spcAft>
                <a:spcPts val="0"/>
              </a:spcAft>
              <a:buNone/>
              <a:defRPr sz="1100"/>
            </a:lvl2pPr>
            <a:lvl3pPr marL="0" lvl="2" indent="0" algn="ctr" rtl="0">
              <a:lnSpc>
                <a:spcPct val="100000"/>
              </a:lnSpc>
              <a:spcBef>
                <a:spcPts val="0"/>
              </a:spcBef>
              <a:spcAft>
                <a:spcPts val="0"/>
              </a:spcAft>
              <a:buNone/>
              <a:defRPr sz="1100"/>
            </a:lvl3pPr>
            <a:lvl4pPr marL="0" lvl="3" indent="0" algn="ctr" rtl="0">
              <a:lnSpc>
                <a:spcPct val="100000"/>
              </a:lnSpc>
              <a:spcBef>
                <a:spcPts val="0"/>
              </a:spcBef>
              <a:spcAft>
                <a:spcPts val="0"/>
              </a:spcAft>
              <a:buNone/>
              <a:defRPr sz="1100"/>
            </a:lvl4pPr>
            <a:lvl5pPr marL="0" lvl="4" indent="0" algn="ctr" rtl="0">
              <a:lnSpc>
                <a:spcPct val="100000"/>
              </a:lnSpc>
              <a:spcBef>
                <a:spcPts val="0"/>
              </a:spcBef>
              <a:spcAft>
                <a:spcPts val="0"/>
              </a:spcAft>
              <a:buNone/>
              <a:defRPr sz="1100"/>
            </a:lvl5pPr>
            <a:lvl6pPr marL="0" lvl="5" indent="0" algn="ctr" rtl="0">
              <a:lnSpc>
                <a:spcPct val="100000"/>
              </a:lnSpc>
              <a:spcBef>
                <a:spcPts val="0"/>
              </a:spcBef>
              <a:spcAft>
                <a:spcPts val="0"/>
              </a:spcAft>
              <a:buNone/>
              <a:defRPr sz="1100"/>
            </a:lvl6pPr>
            <a:lvl7pPr marL="0" lvl="6" indent="0" algn="ctr" rtl="0">
              <a:lnSpc>
                <a:spcPct val="100000"/>
              </a:lnSpc>
              <a:spcBef>
                <a:spcPts val="0"/>
              </a:spcBef>
              <a:spcAft>
                <a:spcPts val="0"/>
              </a:spcAft>
              <a:buNone/>
              <a:defRPr sz="1100"/>
            </a:lvl7pPr>
            <a:lvl8pPr marL="0" lvl="7" indent="0" algn="ctr" rtl="0">
              <a:lnSpc>
                <a:spcPct val="100000"/>
              </a:lnSpc>
              <a:spcBef>
                <a:spcPts val="0"/>
              </a:spcBef>
              <a:spcAft>
                <a:spcPts val="0"/>
              </a:spcAft>
              <a:buNone/>
              <a:defRPr sz="1100"/>
            </a:lvl8pPr>
            <a:lvl9pPr marL="0" lvl="8" indent="0" algn="ctr" rtl="0">
              <a:lnSpc>
                <a:spcPct val="100000"/>
              </a:lnSpc>
              <a:spcBef>
                <a:spcPts val="0"/>
              </a:spcBef>
              <a:spcAft>
                <a:spcPts val="0"/>
              </a:spcAft>
              <a:buNone/>
              <a:defRPr sz="1100"/>
            </a:lvl9pPr>
          </a:lstStyle>
          <a:p>
            <a:pPr marL="0" lvl="0" indent="0" algn="ctr" rtl="0">
              <a:spcBef>
                <a:spcPts val="0"/>
              </a:spcBef>
              <a:spcAft>
                <a:spcPts val="0"/>
              </a:spcAft>
              <a:buNone/>
            </a:pPr>
            <a:fld id="{00000000-1234-1234-1234-123412341234}" type="slidenum">
              <a:rPr lang="en-US"/>
              <a:t>‹#›</a:t>
            </a:fld>
            <a:endParaRPr/>
          </a:p>
        </p:txBody>
      </p:sp>
      <p:sp>
        <p:nvSpPr>
          <p:cNvPr id="22" name="Google Shape;22;p6"/>
          <p:cNvSpPr>
            <a:spLocks noGrp="1"/>
          </p:cNvSpPr>
          <p:nvPr>
            <p:ph type="pic" idx="2"/>
          </p:nvPr>
        </p:nvSpPr>
        <p:spPr>
          <a:xfrm>
            <a:off x="1400175" y="1926269"/>
            <a:ext cx="1789425" cy="1945800"/>
          </a:xfrm>
          <a:prstGeom prst="rect">
            <a:avLst/>
          </a:prstGeom>
          <a:solidFill>
            <a:schemeClr val="lt1"/>
          </a:solidFill>
          <a:ln>
            <a:noFill/>
          </a:ln>
        </p:spPr>
        <p:txBody>
          <a:bodyPr spcFirstLastPara="1" wrap="square" lIns="0" tIns="34275" rIns="0" bIns="34275" anchor="ctr" anchorCtr="0">
            <a:noAutofit/>
          </a:bodyPr>
          <a:lstStyle>
            <a:lvl1pPr marR="0" lvl="0" algn="ctr" rtl="0">
              <a:lnSpc>
                <a:spcPct val="120000"/>
              </a:lnSpc>
              <a:spcBef>
                <a:spcPts val="80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1pPr>
            <a:lvl2pPr marR="0" lvl="1" algn="l" rtl="0">
              <a:lnSpc>
                <a:spcPct val="12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R="0" lvl="2" algn="l" rtl="0">
              <a:lnSpc>
                <a:spcPct val="120000"/>
              </a:lnSpc>
              <a:spcBef>
                <a:spcPts val="4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R="0" lvl="3" algn="l" rtl="0">
              <a:lnSpc>
                <a:spcPct val="12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R="0" lvl="4" algn="l" rtl="0">
              <a:lnSpc>
                <a:spcPct val="12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3" name="Google Shape;23;p6"/>
          <p:cNvSpPr txBox="1">
            <a:spLocks noGrp="1"/>
          </p:cNvSpPr>
          <p:nvPr>
            <p:ph type="title"/>
          </p:nvPr>
        </p:nvSpPr>
        <p:spPr>
          <a:xfrm>
            <a:off x="2986038" y="1032843"/>
            <a:ext cx="3171900" cy="806100"/>
          </a:xfrm>
          <a:prstGeom prst="rect">
            <a:avLst/>
          </a:prstGeom>
          <a:noFill/>
          <a:ln>
            <a:noFill/>
          </a:ln>
        </p:spPr>
        <p:txBody>
          <a:bodyPr spcFirstLastPara="1" wrap="square" lIns="0" tIns="144000" rIns="0" bIns="0" anchor="t" anchorCtr="0">
            <a:noAutofit/>
          </a:bodyPr>
          <a:lstStyle>
            <a:lvl1pPr lvl="0" algn="ctr" rtl="0">
              <a:lnSpc>
                <a:spcPct val="80000"/>
              </a:lnSpc>
              <a:spcBef>
                <a:spcPts val="0"/>
              </a:spcBef>
              <a:spcAft>
                <a:spcPts val="0"/>
              </a:spcAft>
              <a:buClr>
                <a:schemeClr val="dk1"/>
              </a:buClr>
              <a:buSzPts val="2700"/>
              <a:buFont typeface="Montserrat"/>
              <a:buNone/>
              <a:defRPr sz="2700" b="1">
                <a:latin typeface="Montserrat"/>
                <a:ea typeface="Montserrat"/>
                <a:cs typeface="Montserrat"/>
                <a:sym typeface="Montserrat"/>
              </a:defRPr>
            </a:lvl1pPr>
            <a:lvl2pPr lvl="1" algn="ctr" rtl="0">
              <a:lnSpc>
                <a:spcPct val="100000"/>
              </a:lnSpc>
              <a:spcBef>
                <a:spcPts val="0"/>
              </a:spcBef>
              <a:spcAft>
                <a:spcPts val="0"/>
              </a:spcAft>
              <a:buSzPts val="1100"/>
              <a:buFont typeface="Montserrat"/>
              <a:buNone/>
              <a:defRPr sz="1100" b="1">
                <a:latin typeface="Montserrat"/>
                <a:ea typeface="Montserrat"/>
                <a:cs typeface="Montserrat"/>
                <a:sym typeface="Montserrat"/>
              </a:defRPr>
            </a:lvl2pPr>
            <a:lvl3pPr lvl="2" algn="ctr" rtl="0">
              <a:lnSpc>
                <a:spcPct val="100000"/>
              </a:lnSpc>
              <a:spcBef>
                <a:spcPts val="0"/>
              </a:spcBef>
              <a:spcAft>
                <a:spcPts val="0"/>
              </a:spcAft>
              <a:buSzPts val="1100"/>
              <a:buFont typeface="Montserrat"/>
              <a:buNone/>
              <a:defRPr sz="1100" b="1">
                <a:latin typeface="Montserrat"/>
                <a:ea typeface="Montserrat"/>
                <a:cs typeface="Montserrat"/>
                <a:sym typeface="Montserrat"/>
              </a:defRPr>
            </a:lvl3pPr>
            <a:lvl4pPr lvl="3" algn="ctr" rtl="0">
              <a:lnSpc>
                <a:spcPct val="100000"/>
              </a:lnSpc>
              <a:spcBef>
                <a:spcPts val="0"/>
              </a:spcBef>
              <a:spcAft>
                <a:spcPts val="0"/>
              </a:spcAft>
              <a:buSzPts val="1100"/>
              <a:buFont typeface="Montserrat"/>
              <a:buNone/>
              <a:defRPr sz="1100" b="1">
                <a:latin typeface="Montserrat"/>
                <a:ea typeface="Montserrat"/>
                <a:cs typeface="Montserrat"/>
                <a:sym typeface="Montserrat"/>
              </a:defRPr>
            </a:lvl4pPr>
            <a:lvl5pPr lvl="4" algn="ctr" rtl="0">
              <a:lnSpc>
                <a:spcPct val="100000"/>
              </a:lnSpc>
              <a:spcBef>
                <a:spcPts val="0"/>
              </a:spcBef>
              <a:spcAft>
                <a:spcPts val="0"/>
              </a:spcAft>
              <a:buSzPts val="1100"/>
              <a:buFont typeface="Montserrat"/>
              <a:buNone/>
              <a:defRPr sz="1100" b="1">
                <a:latin typeface="Montserrat"/>
                <a:ea typeface="Montserrat"/>
                <a:cs typeface="Montserrat"/>
                <a:sym typeface="Montserrat"/>
              </a:defRPr>
            </a:lvl5pPr>
            <a:lvl6pPr lvl="5" algn="ctr" rtl="0">
              <a:lnSpc>
                <a:spcPct val="100000"/>
              </a:lnSpc>
              <a:spcBef>
                <a:spcPts val="0"/>
              </a:spcBef>
              <a:spcAft>
                <a:spcPts val="0"/>
              </a:spcAft>
              <a:buSzPts val="1100"/>
              <a:buFont typeface="Montserrat"/>
              <a:buNone/>
              <a:defRPr sz="1100" b="1">
                <a:latin typeface="Montserrat"/>
                <a:ea typeface="Montserrat"/>
                <a:cs typeface="Montserrat"/>
                <a:sym typeface="Montserrat"/>
              </a:defRPr>
            </a:lvl6pPr>
            <a:lvl7pPr lvl="6" algn="ctr" rtl="0">
              <a:lnSpc>
                <a:spcPct val="100000"/>
              </a:lnSpc>
              <a:spcBef>
                <a:spcPts val="0"/>
              </a:spcBef>
              <a:spcAft>
                <a:spcPts val="0"/>
              </a:spcAft>
              <a:buSzPts val="1100"/>
              <a:buFont typeface="Montserrat"/>
              <a:buNone/>
              <a:defRPr sz="1100" b="1">
                <a:latin typeface="Montserrat"/>
                <a:ea typeface="Montserrat"/>
                <a:cs typeface="Montserrat"/>
                <a:sym typeface="Montserrat"/>
              </a:defRPr>
            </a:lvl7pPr>
            <a:lvl8pPr lvl="7" algn="ctr" rtl="0">
              <a:lnSpc>
                <a:spcPct val="100000"/>
              </a:lnSpc>
              <a:spcBef>
                <a:spcPts val="0"/>
              </a:spcBef>
              <a:spcAft>
                <a:spcPts val="0"/>
              </a:spcAft>
              <a:buSzPts val="1100"/>
              <a:buFont typeface="Montserrat"/>
              <a:buNone/>
              <a:defRPr sz="1100" b="1">
                <a:latin typeface="Montserrat"/>
                <a:ea typeface="Montserrat"/>
                <a:cs typeface="Montserrat"/>
                <a:sym typeface="Montserrat"/>
              </a:defRPr>
            </a:lvl8pPr>
            <a:lvl9pPr lvl="8" algn="ctr" rtl="0">
              <a:lnSpc>
                <a:spcPct val="100000"/>
              </a:lnSpc>
              <a:spcBef>
                <a:spcPts val="0"/>
              </a:spcBef>
              <a:spcAft>
                <a:spcPts val="0"/>
              </a:spcAft>
              <a:buSzPts val="1100"/>
              <a:buFont typeface="Montserrat"/>
              <a:buNone/>
              <a:defRPr sz="1100" b="1">
                <a:latin typeface="Montserrat"/>
                <a:ea typeface="Montserrat"/>
                <a:cs typeface="Montserrat"/>
                <a:sym typeface="Montserrat"/>
              </a:defRPr>
            </a:lvl9pPr>
          </a:lstStyle>
          <a:p>
            <a:endParaRPr/>
          </a:p>
        </p:txBody>
      </p:sp>
      <p:sp>
        <p:nvSpPr>
          <p:cNvPr id="24" name="Google Shape;24;p6"/>
          <p:cNvSpPr>
            <a:spLocks noGrp="1"/>
          </p:cNvSpPr>
          <p:nvPr>
            <p:ph type="pic" idx="3"/>
          </p:nvPr>
        </p:nvSpPr>
        <p:spPr>
          <a:xfrm>
            <a:off x="3242128" y="1926269"/>
            <a:ext cx="1789425" cy="1945800"/>
          </a:xfrm>
          <a:prstGeom prst="rect">
            <a:avLst/>
          </a:prstGeom>
          <a:solidFill>
            <a:schemeClr val="lt1"/>
          </a:solidFill>
          <a:ln>
            <a:noFill/>
          </a:ln>
        </p:spPr>
        <p:txBody>
          <a:bodyPr spcFirstLastPara="1" wrap="square" lIns="0" tIns="34275" rIns="0" bIns="34275" anchor="ctr" anchorCtr="0">
            <a:noAutofit/>
          </a:bodyPr>
          <a:lstStyle>
            <a:lvl1pPr marR="0" lvl="0" algn="ctr" rtl="0">
              <a:lnSpc>
                <a:spcPct val="120000"/>
              </a:lnSpc>
              <a:spcBef>
                <a:spcPts val="80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1pPr>
            <a:lvl2pPr marR="0" lvl="1" algn="l" rtl="0">
              <a:lnSpc>
                <a:spcPct val="12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R="0" lvl="2" algn="l" rtl="0">
              <a:lnSpc>
                <a:spcPct val="120000"/>
              </a:lnSpc>
              <a:spcBef>
                <a:spcPts val="4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R="0" lvl="3" algn="l" rtl="0">
              <a:lnSpc>
                <a:spcPct val="12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R="0" lvl="4" algn="l" rtl="0">
              <a:lnSpc>
                <a:spcPct val="12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 name="Google Shape;25;p6"/>
          <p:cNvSpPr>
            <a:spLocks noGrp="1"/>
          </p:cNvSpPr>
          <p:nvPr>
            <p:ph type="pic" idx="4"/>
          </p:nvPr>
        </p:nvSpPr>
        <p:spPr>
          <a:xfrm>
            <a:off x="5084082" y="1926269"/>
            <a:ext cx="1789425" cy="1945800"/>
          </a:xfrm>
          <a:prstGeom prst="rect">
            <a:avLst/>
          </a:prstGeom>
          <a:solidFill>
            <a:schemeClr val="lt1"/>
          </a:solidFill>
          <a:ln>
            <a:noFill/>
          </a:ln>
        </p:spPr>
        <p:txBody>
          <a:bodyPr spcFirstLastPara="1" wrap="square" lIns="0" tIns="34275" rIns="0" bIns="34275" anchor="ctr" anchorCtr="0">
            <a:noAutofit/>
          </a:bodyPr>
          <a:lstStyle>
            <a:lvl1pPr marR="0" lvl="0" algn="ctr" rtl="0">
              <a:lnSpc>
                <a:spcPct val="120000"/>
              </a:lnSpc>
              <a:spcBef>
                <a:spcPts val="80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1pPr>
            <a:lvl2pPr marR="0" lvl="1" algn="l" rtl="0">
              <a:lnSpc>
                <a:spcPct val="12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R="0" lvl="2" algn="l" rtl="0">
              <a:lnSpc>
                <a:spcPct val="120000"/>
              </a:lnSpc>
              <a:spcBef>
                <a:spcPts val="4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R="0" lvl="3" algn="l" rtl="0">
              <a:lnSpc>
                <a:spcPct val="12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R="0" lvl="4" algn="l" rtl="0">
              <a:lnSpc>
                <a:spcPct val="12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rge image slide -- no text">
  <p:cSld name="7_Custom Layout">
    <p:spTree>
      <p:nvGrpSpPr>
        <p:cNvPr id="1" name="Shape 26"/>
        <p:cNvGrpSpPr/>
        <p:nvPr/>
      </p:nvGrpSpPr>
      <p:grpSpPr>
        <a:xfrm>
          <a:off x="0" y="0"/>
          <a:ext cx="0" cy="0"/>
          <a:chOff x="0" y="0"/>
          <a:chExt cx="0" cy="0"/>
        </a:xfrm>
      </p:grpSpPr>
      <p:sp>
        <p:nvSpPr>
          <p:cNvPr id="27" name="Google Shape;27;p7"/>
          <p:cNvSpPr txBox="1">
            <a:spLocks noGrp="1"/>
          </p:cNvSpPr>
          <p:nvPr>
            <p:ph type="sldNum" idx="12"/>
          </p:nvPr>
        </p:nvSpPr>
        <p:spPr>
          <a:xfrm>
            <a:off x="176905" y="4878355"/>
            <a:ext cx="385200" cy="170325"/>
          </a:xfrm>
          <a:prstGeom prst="rect">
            <a:avLst/>
          </a:prstGeom>
          <a:noFill/>
          <a:ln>
            <a:noFill/>
          </a:ln>
        </p:spPr>
        <p:txBody>
          <a:bodyPr spcFirstLastPara="1" wrap="square" lIns="0" tIns="0" rIns="0" bIns="0" anchor="ctr" anchorCtr="0">
            <a:noAutofit/>
          </a:bodyPr>
          <a:lstStyle>
            <a:lvl1pPr marL="0" lvl="0" indent="0" algn="ctr" rtl="0">
              <a:lnSpc>
                <a:spcPct val="100000"/>
              </a:lnSpc>
              <a:spcBef>
                <a:spcPts val="0"/>
              </a:spcBef>
              <a:spcAft>
                <a:spcPts val="0"/>
              </a:spcAft>
              <a:buNone/>
              <a:defRPr sz="1100"/>
            </a:lvl1pPr>
            <a:lvl2pPr marL="0" lvl="1" indent="0" algn="ctr" rtl="0">
              <a:lnSpc>
                <a:spcPct val="100000"/>
              </a:lnSpc>
              <a:spcBef>
                <a:spcPts val="0"/>
              </a:spcBef>
              <a:spcAft>
                <a:spcPts val="0"/>
              </a:spcAft>
              <a:buNone/>
              <a:defRPr sz="1100"/>
            </a:lvl2pPr>
            <a:lvl3pPr marL="0" lvl="2" indent="0" algn="ctr" rtl="0">
              <a:lnSpc>
                <a:spcPct val="100000"/>
              </a:lnSpc>
              <a:spcBef>
                <a:spcPts val="0"/>
              </a:spcBef>
              <a:spcAft>
                <a:spcPts val="0"/>
              </a:spcAft>
              <a:buNone/>
              <a:defRPr sz="1100"/>
            </a:lvl3pPr>
            <a:lvl4pPr marL="0" lvl="3" indent="0" algn="ctr" rtl="0">
              <a:lnSpc>
                <a:spcPct val="100000"/>
              </a:lnSpc>
              <a:spcBef>
                <a:spcPts val="0"/>
              </a:spcBef>
              <a:spcAft>
                <a:spcPts val="0"/>
              </a:spcAft>
              <a:buNone/>
              <a:defRPr sz="1100"/>
            </a:lvl4pPr>
            <a:lvl5pPr marL="0" lvl="4" indent="0" algn="ctr" rtl="0">
              <a:lnSpc>
                <a:spcPct val="100000"/>
              </a:lnSpc>
              <a:spcBef>
                <a:spcPts val="0"/>
              </a:spcBef>
              <a:spcAft>
                <a:spcPts val="0"/>
              </a:spcAft>
              <a:buNone/>
              <a:defRPr sz="1100"/>
            </a:lvl5pPr>
            <a:lvl6pPr marL="0" lvl="5" indent="0" algn="ctr" rtl="0">
              <a:lnSpc>
                <a:spcPct val="100000"/>
              </a:lnSpc>
              <a:spcBef>
                <a:spcPts val="0"/>
              </a:spcBef>
              <a:spcAft>
                <a:spcPts val="0"/>
              </a:spcAft>
              <a:buNone/>
              <a:defRPr sz="1100"/>
            </a:lvl6pPr>
            <a:lvl7pPr marL="0" lvl="6" indent="0" algn="ctr" rtl="0">
              <a:lnSpc>
                <a:spcPct val="100000"/>
              </a:lnSpc>
              <a:spcBef>
                <a:spcPts val="0"/>
              </a:spcBef>
              <a:spcAft>
                <a:spcPts val="0"/>
              </a:spcAft>
              <a:buNone/>
              <a:defRPr sz="1100"/>
            </a:lvl7pPr>
            <a:lvl8pPr marL="0" lvl="7" indent="0" algn="ctr" rtl="0">
              <a:lnSpc>
                <a:spcPct val="100000"/>
              </a:lnSpc>
              <a:spcBef>
                <a:spcPts val="0"/>
              </a:spcBef>
              <a:spcAft>
                <a:spcPts val="0"/>
              </a:spcAft>
              <a:buNone/>
              <a:defRPr sz="1100"/>
            </a:lvl8pPr>
            <a:lvl9pPr marL="0" lvl="8" indent="0" algn="ctr" rtl="0">
              <a:lnSpc>
                <a:spcPct val="100000"/>
              </a:lnSpc>
              <a:spcBef>
                <a:spcPts val="0"/>
              </a:spcBef>
              <a:spcAft>
                <a:spcPts val="0"/>
              </a:spcAft>
              <a:buNone/>
              <a:defRPr sz="1100"/>
            </a:lvl9pPr>
          </a:lstStyle>
          <a:p>
            <a:pPr marL="0" lvl="0" indent="0" algn="ctr" rtl="0">
              <a:spcBef>
                <a:spcPts val="0"/>
              </a:spcBef>
              <a:spcAft>
                <a:spcPts val="0"/>
              </a:spcAft>
              <a:buNone/>
            </a:pPr>
            <a:fld id="{00000000-1234-1234-1234-123412341234}" type="slidenum">
              <a:rPr lang="en-US"/>
              <a:t>‹#›</a:t>
            </a:fld>
            <a:endParaRPr/>
          </a:p>
        </p:txBody>
      </p:sp>
      <p:pic>
        <p:nvPicPr>
          <p:cNvPr id="28" name="Google Shape;28;p7"/>
          <p:cNvPicPr preferRelativeResize="0"/>
          <p:nvPr/>
        </p:nvPicPr>
        <p:blipFill>
          <a:blip r:embed="rId2">
            <a:alphaModFix/>
          </a:blip>
          <a:stretch>
            <a:fillRect/>
          </a:stretch>
        </p:blipFill>
        <p:spPr>
          <a:xfrm>
            <a:off x="8269201" y="4629151"/>
            <a:ext cx="794606" cy="44096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2_Custom Layout">
  <p:cSld name="Image + text spit screen">
    <p:spTree>
      <p:nvGrpSpPr>
        <p:cNvPr id="1" name="Shape 29"/>
        <p:cNvGrpSpPr/>
        <p:nvPr/>
      </p:nvGrpSpPr>
      <p:grpSpPr>
        <a:xfrm>
          <a:off x="0" y="0"/>
          <a:ext cx="0" cy="0"/>
          <a:chOff x="0" y="0"/>
          <a:chExt cx="0" cy="0"/>
        </a:xfrm>
      </p:grpSpPr>
      <p:sp>
        <p:nvSpPr>
          <p:cNvPr id="30" name="Google Shape;30;p8"/>
          <p:cNvSpPr>
            <a:spLocks noGrp="1"/>
          </p:cNvSpPr>
          <p:nvPr>
            <p:ph type="pic" idx="2"/>
          </p:nvPr>
        </p:nvSpPr>
        <p:spPr>
          <a:xfrm>
            <a:off x="742950" y="0"/>
            <a:ext cx="3828900" cy="5143500"/>
          </a:xfrm>
          <a:prstGeom prst="rect">
            <a:avLst/>
          </a:prstGeom>
          <a:solidFill>
            <a:schemeClr val="lt1"/>
          </a:solidFill>
          <a:ln>
            <a:noFill/>
          </a:ln>
        </p:spPr>
      </p:sp>
      <p:sp>
        <p:nvSpPr>
          <p:cNvPr id="31" name="Google Shape;31;p8"/>
          <p:cNvSpPr txBox="1">
            <a:spLocks noGrp="1"/>
          </p:cNvSpPr>
          <p:nvPr>
            <p:ph type="title"/>
          </p:nvPr>
        </p:nvSpPr>
        <p:spPr>
          <a:xfrm>
            <a:off x="4898572" y="750019"/>
            <a:ext cx="3816900" cy="1216200"/>
          </a:xfrm>
          <a:prstGeom prst="rect">
            <a:avLst/>
          </a:prstGeom>
          <a:noFill/>
          <a:ln>
            <a:noFill/>
          </a:ln>
        </p:spPr>
        <p:txBody>
          <a:bodyPr spcFirstLastPara="1" wrap="square" lIns="0" tIns="144000" rIns="0" bIns="0" anchor="t" anchorCtr="0">
            <a:noAutofit/>
          </a:bodyPr>
          <a:lstStyle>
            <a:lvl1pPr lvl="0" algn="l" rtl="0">
              <a:lnSpc>
                <a:spcPct val="80000"/>
              </a:lnSpc>
              <a:spcBef>
                <a:spcPts val="0"/>
              </a:spcBef>
              <a:spcAft>
                <a:spcPts val="0"/>
              </a:spcAft>
              <a:buClr>
                <a:schemeClr val="dk1"/>
              </a:buClr>
              <a:buSzPts val="2700"/>
              <a:buFont typeface="Arial"/>
              <a:buNone/>
              <a:defRPr sz="27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32" name="Google Shape;32;p8"/>
          <p:cNvSpPr txBox="1">
            <a:spLocks noGrp="1"/>
          </p:cNvSpPr>
          <p:nvPr>
            <p:ph type="sldNum" idx="12"/>
          </p:nvPr>
        </p:nvSpPr>
        <p:spPr>
          <a:xfrm>
            <a:off x="176905" y="4878355"/>
            <a:ext cx="385200" cy="1704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33" name="Google Shape;33;p8"/>
          <p:cNvPicPr preferRelativeResize="0"/>
          <p:nvPr/>
        </p:nvPicPr>
        <p:blipFill rotWithShape="1">
          <a:blip r:embed="rId2">
            <a:alphaModFix/>
          </a:blip>
          <a:srcRect/>
          <a:stretch/>
        </p:blipFill>
        <p:spPr>
          <a:xfrm>
            <a:off x="8025581" y="4693763"/>
            <a:ext cx="1068942" cy="414302"/>
          </a:xfrm>
          <a:prstGeom prst="rect">
            <a:avLst/>
          </a:prstGeom>
          <a:noFill/>
          <a:ln>
            <a:noFill/>
          </a:ln>
        </p:spPr>
      </p:pic>
      <p:sp>
        <p:nvSpPr>
          <p:cNvPr id="34" name="Google Shape;34;p8"/>
          <p:cNvSpPr txBox="1">
            <a:spLocks noGrp="1"/>
          </p:cNvSpPr>
          <p:nvPr>
            <p:ph type="body" idx="1"/>
          </p:nvPr>
        </p:nvSpPr>
        <p:spPr>
          <a:xfrm>
            <a:off x="4898571" y="1966233"/>
            <a:ext cx="3816900" cy="2582400"/>
          </a:xfrm>
          <a:prstGeom prst="rect">
            <a:avLst/>
          </a:prstGeom>
          <a:noFill/>
          <a:ln>
            <a:noFill/>
          </a:ln>
        </p:spPr>
        <p:txBody>
          <a:bodyPr spcFirstLastPara="1" wrap="square" lIns="0" tIns="34275" rIns="0" bIns="34275" anchor="t" anchorCtr="0">
            <a:noAutofit/>
          </a:bodyPr>
          <a:lstStyle>
            <a:lvl1pPr marL="457200" lvl="0" indent="-374650" algn="l" rtl="0">
              <a:lnSpc>
                <a:spcPct val="120000"/>
              </a:lnSpc>
              <a:spcBef>
                <a:spcPts val="800"/>
              </a:spcBef>
              <a:spcAft>
                <a:spcPts val="0"/>
              </a:spcAft>
              <a:buClr>
                <a:schemeClr val="accent1"/>
              </a:buClr>
              <a:buSzPts val="2300"/>
              <a:buFont typeface="Noto Sans Symbols"/>
              <a:buChar char="▪"/>
              <a:defRPr sz="1100"/>
            </a:lvl1pPr>
            <a:lvl2pPr marL="914400" lvl="1" indent="-323850" algn="l" rtl="0">
              <a:lnSpc>
                <a:spcPct val="120000"/>
              </a:lnSpc>
              <a:spcBef>
                <a:spcPts val="400"/>
              </a:spcBef>
              <a:spcAft>
                <a:spcPts val="0"/>
              </a:spcAft>
              <a:buClr>
                <a:schemeClr val="accent1"/>
              </a:buClr>
              <a:buSzPts val="1500"/>
              <a:buFont typeface="Noto Sans Symbols"/>
              <a:buChar char="▪"/>
              <a:defRPr sz="1100"/>
            </a:lvl2pPr>
            <a:lvl3pPr marL="1371600" lvl="2" indent="-292100" algn="l" rtl="0">
              <a:lnSpc>
                <a:spcPct val="120000"/>
              </a:lnSpc>
              <a:spcBef>
                <a:spcPts val="400"/>
              </a:spcBef>
              <a:spcAft>
                <a:spcPts val="0"/>
              </a:spcAft>
              <a:buClr>
                <a:schemeClr val="accent1"/>
              </a:buClr>
              <a:buSzPts val="1000"/>
              <a:buFont typeface="Noto Sans Symbols"/>
              <a:buChar char="▪"/>
              <a:defRPr sz="1100"/>
            </a:lvl3pPr>
            <a:lvl4pPr marL="1828800" lvl="3" indent="-279400" algn="l" rtl="0">
              <a:lnSpc>
                <a:spcPct val="120000"/>
              </a:lnSpc>
              <a:spcBef>
                <a:spcPts val="400"/>
              </a:spcBef>
              <a:spcAft>
                <a:spcPts val="0"/>
              </a:spcAft>
              <a:buClr>
                <a:schemeClr val="accent1"/>
              </a:buClr>
              <a:buSzPts val="800"/>
              <a:buFont typeface="Noto Sans Symbols"/>
              <a:buChar char="▪"/>
              <a:defRPr sz="1100"/>
            </a:lvl4pPr>
            <a:lvl5pPr marL="2286000" lvl="4" indent="-279400" algn="l" rtl="0">
              <a:lnSpc>
                <a:spcPct val="120000"/>
              </a:lnSpc>
              <a:spcBef>
                <a:spcPts val="400"/>
              </a:spcBef>
              <a:spcAft>
                <a:spcPts val="0"/>
              </a:spcAft>
              <a:buClr>
                <a:schemeClr val="accent1"/>
              </a:buClr>
              <a:buSzPts val="800"/>
              <a:buFont typeface="Noto Sans Symbols"/>
              <a:buChar char="▪"/>
              <a:defRPr sz="1100"/>
            </a:lvl5pPr>
            <a:lvl6pPr marL="2743200" lvl="5" indent="-317500" algn="l" rtl="0">
              <a:lnSpc>
                <a:spcPct val="90000"/>
              </a:lnSpc>
              <a:spcBef>
                <a:spcPts val="400"/>
              </a:spcBef>
              <a:spcAft>
                <a:spcPts val="0"/>
              </a:spcAft>
              <a:buSzPts val="1400"/>
              <a:buChar char="•"/>
              <a:defRPr sz="1100"/>
            </a:lvl6pPr>
            <a:lvl7pPr marL="3200400" lvl="6" indent="-317500" algn="l" rtl="0">
              <a:lnSpc>
                <a:spcPct val="90000"/>
              </a:lnSpc>
              <a:spcBef>
                <a:spcPts val="400"/>
              </a:spcBef>
              <a:spcAft>
                <a:spcPts val="0"/>
              </a:spcAft>
              <a:buSzPts val="1400"/>
              <a:buChar char="•"/>
              <a:defRPr sz="1100"/>
            </a:lvl7pPr>
            <a:lvl8pPr marL="3657600" lvl="7" indent="-317500" algn="l" rtl="0">
              <a:lnSpc>
                <a:spcPct val="90000"/>
              </a:lnSpc>
              <a:spcBef>
                <a:spcPts val="400"/>
              </a:spcBef>
              <a:spcAft>
                <a:spcPts val="0"/>
              </a:spcAft>
              <a:buSzPts val="1400"/>
              <a:buChar char="•"/>
              <a:defRPr sz="1100"/>
            </a:lvl8pPr>
            <a:lvl9pPr marL="4114800" lvl="8" indent="-317500" algn="l" rtl="0">
              <a:lnSpc>
                <a:spcPct val="90000"/>
              </a:lnSpc>
              <a:spcBef>
                <a:spcPts val="400"/>
              </a:spcBef>
              <a:spcAft>
                <a:spcPts val="0"/>
              </a:spcAft>
              <a:buSzPts val="1400"/>
              <a:buChar char="•"/>
              <a:defRPr sz="1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2_Custom Layout 1">
  <p:cSld name="Image + text spit screen_1">
    <p:spTree>
      <p:nvGrpSpPr>
        <p:cNvPr id="1" name="Shape 35"/>
        <p:cNvGrpSpPr/>
        <p:nvPr/>
      </p:nvGrpSpPr>
      <p:grpSpPr>
        <a:xfrm>
          <a:off x="0" y="0"/>
          <a:ext cx="0" cy="0"/>
          <a:chOff x="0" y="0"/>
          <a:chExt cx="0" cy="0"/>
        </a:xfrm>
      </p:grpSpPr>
      <p:sp>
        <p:nvSpPr>
          <p:cNvPr id="36" name="Google Shape;36;p9"/>
          <p:cNvSpPr>
            <a:spLocks noGrp="1"/>
          </p:cNvSpPr>
          <p:nvPr>
            <p:ph type="pic" idx="2"/>
          </p:nvPr>
        </p:nvSpPr>
        <p:spPr>
          <a:xfrm>
            <a:off x="742950" y="0"/>
            <a:ext cx="3828900" cy="5143500"/>
          </a:xfrm>
          <a:prstGeom prst="rect">
            <a:avLst/>
          </a:prstGeom>
          <a:solidFill>
            <a:schemeClr val="lt1"/>
          </a:solidFill>
          <a:ln>
            <a:noFill/>
          </a:ln>
        </p:spPr>
      </p:sp>
      <p:sp>
        <p:nvSpPr>
          <p:cNvPr id="37" name="Google Shape;37;p9"/>
          <p:cNvSpPr txBox="1">
            <a:spLocks noGrp="1"/>
          </p:cNvSpPr>
          <p:nvPr>
            <p:ph type="title"/>
          </p:nvPr>
        </p:nvSpPr>
        <p:spPr>
          <a:xfrm>
            <a:off x="4898572" y="750019"/>
            <a:ext cx="3816900" cy="1216200"/>
          </a:xfrm>
          <a:prstGeom prst="rect">
            <a:avLst/>
          </a:prstGeom>
          <a:noFill/>
          <a:ln>
            <a:noFill/>
          </a:ln>
        </p:spPr>
        <p:txBody>
          <a:bodyPr spcFirstLastPara="1" wrap="square" lIns="0" tIns="144000" rIns="0" bIns="0" anchor="t" anchorCtr="0">
            <a:noAutofit/>
          </a:bodyPr>
          <a:lstStyle>
            <a:lvl1pPr lvl="0" algn="l" rtl="0">
              <a:lnSpc>
                <a:spcPct val="80000"/>
              </a:lnSpc>
              <a:spcBef>
                <a:spcPts val="0"/>
              </a:spcBef>
              <a:spcAft>
                <a:spcPts val="0"/>
              </a:spcAft>
              <a:buClr>
                <a:schemeClr val="dk1"/>
              </a:buClr>
              <a:buSzPts val="2700"/>
              <a:buFont typeface="Arial"/>
              <a:buNone/>
              <a:defRPr sz="27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38" name="Google Shape;38;p9"/>
          <p:cNvSpPr txBox="1">
            <a:spLocks noGrp="1"/>
          </p:cNvSpPr>
          <p:nvPr>
            <p:ph type="sldNum" idx="12"/>
          </p:nvPr>
        </p:nvSpPr>
        <p:spPr>
          <a:xfrm>
            <a:off x="176905" y="4878355"/>
            <a:ext cx="385200" cy="1704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39" name="Google Shape;39;p9"/>
          <p:cNvPicPr preferRelativeResize="0"/>
          <p:nvPr/>
        </p:nvPicPr>
        <p:blipFill rotWithShape="1">
          <a:blip r:embed="rId2">
            <a:alphaModFix/>
          </a:blip>
          <a:srcRect/>
          <a:stretch/>
        </p:blipFill>
        <p:spPr>
          <a:xfrm>
            <a:off x="8025581" y="4693763"/>
            <a:ext cx="1068941" cy="414302"/>
          </a:xfrm>
          <a:prstGeom prst="rect">
            <a:avLst/>
          </a:prstGeom>
          <a:noFill/>
          <a:ln>
            <a:noFill/>
          </a:ln>
        </p:spPr>
      </p:pic>
      <p:sp>
        <p:nvSpPr>
          <p:cNvPr id="40" name="Google Shape;40;p9"/>
          <p:cNvSpPr txBox="1">
            <a:spLocks noGrp="1"/>
          </p:cNvSpPr>
          <p:nvPr>
            <p:ph type="body" idx="1"/>
          </p:nvPr>
        </p:nvSpPr>
        <p:spPr>
          <a:xfrm>
            <a:off x="4898571" y="1966233"/>
            <a:ext cx="3816900" cy="2582400"/>
          </a:xfrm>
          <a:prstGeom prst="rect">
            <a:avLst/>
          </a:prstGeom>
          <a:noFill/>
          <a:ln>
            <a:noFill/>
          </a:ln>
        </p:spPr>
        <p:txBody>
          <a:bodyPr spcFirstLastPara="1" wrap="square" lIns="0" tIns="34275" rIns="0" bIns="34275" anchor="t" anchorCtr="0">
            <a:noAutofit/>
          </a:bodyPr>
          <a:lstStyle>
            <a:lvl1pPr marL="457200" lvl="0" indent="-374650" algn="l" rtl="0">
              <a:lnSpc>
                <a:spcPct val="120000"/>
              </a:lnSpc>
              <a:spcBef>
                <a:spcPts val="800"/>
              </a:spcBef>
              <a:spcAft>
                <a:spcPts val="0"/>
              </a:spcAft>
              <a:buClr>
                <a:schemeClr val="accent1"/>
              </a:buClr>
              <a:buSzPts val="2300"/>
              <a:buFont typeface="Noto Sans Symbols"/>
              <a:buChar char="▪"/>
              <a:defRPr sz="1100"/>
            </a:lvl1pPr>
            <a:lvl2pPr marL="914400" lvl="1" indent="-323850" algn="l" rtl="0">
              <a:lnSpc>
                <a:spcPct val="120000"/>
              </a:lnSpc>
              <a:spcBef>
                <a:spcPts val="400"/>
              </a:spcBef>
              <a:spcAft>
                <a:spcPts val="0"/>
              </a:spcAft>
              <a:buClr>
                <a:schemeClr val="accent1"/>
              </a:buClr>
              <a:buSzPts val="1500"/>
              <a:buFont typeface="Noto Sans Symbols"/>
              <a:buChar char="▪"/>
              <a:defRPr sz="1100"/>
            </a:lvl2pPr>
            <a:lvl3pPr marL="1371600" lvl="2" indent="-292100" algn="l" rtl="0">
              <a:lnSpc>
                <a:spcPct val="120000"/>
              </a:lnSpc>
              <a:spcBef>
                <a:spcPts val="400"/>
              </a:spcBef>
              <a:spcAft>
                <a:spcPts val="0"/>
              </a:spcAft>
              <a:buClr>
                <a:schemeClr val="accent1"/>
              </a:buClr>
              <a:buSzPts val="1000"/>
              <a:buFont typeface="Noto Sans Symbols"/>
              <a:buChar char="▪"/>
              <a:defRPr sz="1100"/>
            </a:lvl3pPr>
            <a:lvl4pPr marL="1828800" lvl="3" indent="-279400" algn="l" rtl="0">
              <a:lnSpc>
                <a:spcPct val="120000"/>
              </a:lnSpc>
              <a:spcBef>
                <a:spcPts val="400"/>
              </a:spcBef>
              <a:spcAft>
                <a:spcPts val="0"/>
              </a:spcAft>
              <a:buClr>
                <a:schemeClr val="accent1"/>
              </a:buClr>
              <a:buSzPts val="800"/>
              <a:buFont typeface="Noto Sans Symbols"/>
              <a:buChar char="▪"/>
              <a:defRPr sz="1100"/>
            </a:lvl4pPr>
            <a:lvl5pPr marL="2286000" lvl="4" indent="-279400" algn="l" rtl="0">
              <a:lnSpc>
                <a:spcPct val="120000"/>
              </a:lnSpc>
              <a:spcBef>
                <a:spcPts val="400"/>
              </a:spcBef>
              <a:spcAft>
                <a:spcPts val="0"/>
              </a:spcAft>
              <a:buClr>
                <a:schemeClr val="accent1"/>
              </a:buClr>
              <a:buSzPts val="800"/>
              <a:buFont typeface="Noto Sans Symbols"/>
              <a:buChar char="▪"/>
              <a:defRPr sz="1100"/>
            </a:lvl5pPr>
            <a:lvl6pPr marL="2743200" lvl="5" indent="-317500" algn="l" rtl="0">
              <a:lnSpc>
                <a:spcPct val="90000"/>
              </a:lnSpc>
              <a:spcBef>
                <a:spcPts val="400"/>
              </a:spcBef>
              <a:spcAft>
                <a:spcPts val="0"/>
              </a:spcAft>
              <a:buSzPts val="1400"/>
              <a:buChar char="•"/>
              <a:defRPr sz="1100"/>
            </a:lvl6pPr>
            <a:lvl7pPr marL="3200400" lvl="6" indent="-317500" algn="l" rtl="0">
              <a:lnSpc>
                <a:spcPct val="90000"/>
              </a:lnSpc>
              <a:spcBef>
                <a:spcPts val="400"/>
              </a:spcBef>
              <a:spcAft>
                <a:spcPts val="0"/>
              </a:spcAft>
              <a:buSzPts val="1400"/>
              <a:buChar char="•"/>
              <a:defRPr sz="1100"/>
            </a:lvl7pPr>
            <a:lvl8pPr marL="3657600" lvl="7" indent="-317500" algn="l" rtl="0">
              <a:lnSpc>
                <a:spcPct val="90000"/>
              </a:lnSpc>
              <a:spcBef>
                <a:spcPts val="400"/>
              </a:spcBef>
              <a:spcAft>
                <a:spcPts val="0"/>
              </a:spcAft>
              <a:buSzPts val="1400"/>
              <a:buChar char="•"/>
              <a:defRPr sz="1100"/>
            </a:lvl8pPr>
            <a:lvl9pPr marL="4114800" lvl="8" indent="-317500" algn="l" rtl="0">
              <a:lnSpc>
                <a:spcPct val="90000"/>
              </a:lnSpc>
              <a:spcBef>
                <a:spcPts val="400"/>
              </a:spcBef>
              <a:spcAft>
                <a:spcPts val="0"/>
              </a:spcAft>
              <a:buSzPts val="1400"/>
              <a:buChar char="•"/>
              <a:defRPr sz="1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sic text with reversed out logo + narrow picture">
  <p:cSld name="basic text with reversed out logo + narrow picture">
    <p:spTree>
      <p:nvGrpSpPr>
        <p:cNvPr id="1" name="Shape 41"/>
        <p:cNvGrpSpPr/>
        <p:nvPr/>
      </p:nvGrpSpPr>
      <p:grpSpPr>
        <a:xfrm>
          <a:off x="0" y="0"/>
          <a:ext cx="0" cy="0"/>
          <a:chOff x="0" y="0"/>
          <a:chExt cx="0" cy="0"/>
        </a:xfrm>
      </p:grpSpPr>
      <p:sp>
        <p:nvSpPr>
          <p:cNvPr id="42" name="Google Shape;42;p10"/>
          <p:cNvSpPr txBox="1">
            <a:spLocks noGrp="1"/>
          </p:cNvSpPr>
          <p:nvPr>
            <p:ph type="sldNum" idx="12"/>
          </p:nvPr>
        </p:nvSpPr>
        <p:spPr>
          <a:xfrm>
            <a:off x="176905" y="4937683"/>
            <a:ext cx="385200" cy="1704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3" name="Google Shape;43;p10"/>
          <p:cNvSpPr>
            <a:spLocks noGrp="1"/>
          </p:cNvSpPr>
          <p:nvPr>
            <p:ph type="pic" idx="2"/>
          </p:nvPr>
        </p:nvSpPr>
        <p:spPr>
          <a:xfrm>
            <a:off x="6792402" y="0"/>
            <a:ext cx="2351700" cy="5143500"/>
          </a:xfrm>
          <a:prstGeom prst="rect">
            <a:avLst/>
          </a:prstGeom>
          <a:solidFill>
            <a:schemeClr val="lt1"/>
          </a:solidFill>
          <a:ln>
            <a:noFill/>
          </a:ln>
        </p:spPr>
      </p:sp>
      <p:sp>
        <p:nvSpPr>
          <p:cNvPr id="44" name="Google Shape;44;p10"/>
          <p:cNvSpPr txBox="1">
            <a:spLocks noGrp="1"/>
          </p:cNvSpPr>
          <p:nvPr>
            <p:ph type="title"/>
          </p:nvPr>
        </p:nvSpPr>
        <p:spPr>
          <a:xfrm>
            <a:off x="1400175" y="747093"/>
            <a:ext cx="3171900" cy="866400"/>
          </a:xfrm>
          <a:prstGeom prst="rect">
            <a:avLst/>
          </a:prstGeom>
          <a:noFill/>
          <a:ln>
            <a:noFill/>
          </a:ln>
        </p:spPr>
        <p:txBody>
          <a:bodyPr spcFirstLastPara="1" wrap="square" lIns="0" tIns="144000" rIns="0" bIns="0" anchor="t" anchorCtr="0">
            <a:noAutofit/>
          </a:bodyPr>
          <a:lstStyle>
            <a:lvl1pPr lvl="0" algn="l" rtl="0">
              <a:lnSpc>
                <a:spcPct val="80000"/>
              </a:lnSpc>
              <a:spcBef>
                <a:spcPts val="0"/>
              </a:spcBef>
              <a:spcAft>
                <a:spcPts val="0"/>
              </a:spcAft>
              <a:buClr>
                <a:schemeClr val="dk1"/>
              </a:buClr>
              <a:buSzPts val="2700"/>
              <a:buFont typeface="Arial"/>
              <a:buNone/>
              <a:defRPr sz="2700">
                <a:solidFill>
                  <a:schemeClr val="dk1"/>
                </a:solidFill>
              </a:defRPr>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45" name="Google Shape;45;p10"/>
          <p:cNvSpPr/>
          <p:nvPr/>
        </p:nvSpPr>
        <p:spPr>
          <a:xfrm>
            <a:off x="0" y="0"/>
            <a:ext cx="743100" cy="5143500"/>
          </a:xfrm>
          <a:prstGeom prst="rect">
            <a:avLst/>
          </a:prstGeom>
          <a:solidFill>
            <a:srgbClr val="7030A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Esteban"/>
              <a:ea typeface="Esteban"/>
              <a:cs typeface="Esteban"/>
              <a:sym typeface="Esteban"/>
            </a:endParaRPr>
          </a:p>
        </p:txBody>
      </p:sp>
      <p:pic>
        <p:nvPicPr>
          <p:cNvPr id="46" name="Google Shape;46;p10"/>
          <p:cNvPicPr preferRelativeResize="0"/>
          <p:nvPr/>
        </p:nvPicPr>
        <p:blipFill rotWithShape="1">
          <a:blip r:embed="rId2">
            <a:alphaModFix/>
          </a:blip>
          <a:srcRect/>
          <a:stretch/>
        </p:blipFill>
        <p:spPr>
          <a:xfrm>
            <a:off x="188835" y="2403851"/>
            <a:ext cx="336041" cy="336041"/>
          </a:xfrm>
          <a:prstGeom prst="rect">
            <a:avLst/>
          </a:prstGeom>
          <a:noFill/>
          <a:ln>
            <a:noFill/>
          </a:ln>
        </p:spPr>
      </p:pic>
      <p:sp>
        <p:nvSpPr>
          <p:cNvPr id="47" name="Google Shape;47;p10"/>
          <p:cNvSpPr txBox="1">
            <a:spLocks noGrp="1"/>
          </p:cNvSpPr>
          <p:nvPr>
            <p:ph type="body" idx="1"/>
          </p:nvPr>
        </p:nvSpPr>
        <p:spPr>
          <a:xfrm>
            <a:off x="1400175" y="1620407"/>
            <a:ext cx="4824600" cy="2895600"/>
          </a:xfrm>
          <a:prstGeom prst="rect">
            <a:avLst/>
          </a:prstGeom>
          <a:noFill/>
          <a:ln>
            <a:noFill/>
          </a:ln>
        </p:spPr>
        <p:txBody>
          <a:bodyPr spcFirstLastPara="1" wrap="square" lIns="0" tIns="34275" rIns="0" bIns="34275" anchor="t" anchorCtr="0">
            <a:noAutofit/>
          </a:bodyPr>
          <a:lstStyle>
            <a:lvl1pPr marL="457200" lvl="0" indent="-374650" algn="l" rtl="0">
              <a:lnSpc>
                <a:spcPct val="120000"/>
              </a:lnSpc>
              <a:spcBef>
                <a:spcPts val="800"/>
              </a:spcBef>
              <a:spcAft>
                <a:spcPts val="0"/>
              </a:spcAft>
              <a:buClr>
                <a:schemeClr val="accent1"/>
              </a:buClr>
              <a:buSzPts val="2300"/>
              <a:buFont typeface="Noto Sans Symbols"/>
              <a:buChar char="▪"/>
              <a:defRPr sz="1100"/>
            </a:lvl1pPr>
            <a:lvl2pPr marL="914400" lvl="1" indent="-323850" algn="l" rtl="0">
              <a:lnSpc>
                <a:spcPct val="120000"/>
              </a:lnSpc>
              <a:spcBef>
                <a:spcPts val="400"/>
              </a:spcBef>
              <a:spcAft>
                <a:spcPts val="0"/>
              </a:spcAft>
              <a:buClr>
                <a:schemeClr val="accent1"/>
              </a:buClr>
              <a:buSzPts val="1500"/>
              <a:buFont typeface="Noto Sans Symbols"/>
              <a:buChar char="▪"/>
              <a:defRPr sz="1100"/>
            </a:lvl2pPr>
            <a:lvl3pPr marL="1371600" lvl="2" indent="-292100" algn="l" rtl="0">
              <a:lnSpc>
                <a:spcPct val="120000"/>
              </a:lnSpc>
              <a:spcBef>
                <a:spcPts val="400"/>
              </a:spcBef>
              <a:spcAft>
                <a:spcPts val="0"/>
              </a:spcAft>
              <a:buClr>
                <a:schemeClr val="accent1"/>
              </a:buClr>
              <a:buSzPts val="1000"/>
              <a:buFont typeface="Noto Sans Symbols"/>
              <a:buChar char="▪"/>
              <a:defRPr sz="1100"/>
            </a:lvl3pPr>
            <a:lvl4pPr marL="1828800" lvl="3" indent="-279400" algn="l" rtl="0">
              <a:lnSpc>
                <a:spcPct val="120000"/>
              </a:lnSpc>
              <a:spcBef>
                <a:spcPts val="400"/>
              </a:spcBef>
              <a:spcAft>
                <a:spcPts val="0"/>
              </a:spcAft>
              <a:buClr>
                <a:schemeClr val="accent1"/>
              </a:buClr>
              <a:buSzPts val="800"/>
              <a:buFont typeface="Noto Sans Symbols"/>
              <a:buChar char="▪"/>
              <a:defRPr sz="1100"/>
            </a:lvl4pPr>
            <a:lvl5pPr marL="2286000" lvl="4" indent="-279400" algn="l" rtl="0">
              <a:lnSpc>
                <a:spcPct val="120000"/>
              </a:lnSpc>
              <a:spcBef>
                <a:spcPts val="400"/>
              </a:spcBef>
              <a:spcAft>
                <a:spcPts val="0"/>
              </a:spcAft>
              <a:buClr>
                <a:schemeClr val="accent1"/>
              </a:buClr>
              <a:buSzPts val="800"/>
              <a:buFont typeface="Noto Sans Symbols"/>
              <a:buChar char="▪"/>
              <a:defRPr sz="1100"/>
            </a:lvl5pPr>
            <a:lvl6pPr marL="2743200" lvl="5" indent="-317500" algn="l" rtl="0">
              <a:lnSpc>
                <a:spcPct val="90000"/>
              </a:lnSpc>
              <a:spcBef>
                <a:spcPts val="400"/>
              </a:spcBef>
              <a:spcAft>
                <a:spcPts val="0"/>
              </a:spcAft>
              <a:buSzPts val="1400"/>
              <a:buChar char="•"/>
              <a:defRPr sz="1100"/>
            </a:lvl6pPr>
            <a:lvl7pPr marL="3200400" lvl="6" indent="-317500" algn="l" rtl="0">
              <a:lnSpc>
                <a:spcPct val="90000"/>
              </a:lnSpc>
              <a:spcBef>
                <a:spcPts val="400"/>
              </a:spcBef>
              <a:spcAft>
                <a:spcPts val="0"/>
              </a:spcAft>
              <a:buSzPts val="1400"/>
              <a:buChar char="•"/>
              <a:defRPr sz="1100"/>
            </a:lvl7pPr>
            <a:lvl8pPr marL="3657600" lvl="7" indent="-317500" algn="l" rtl="0">
              <a:lnSpc>
                <a:spcPct val="90000"/>
              </a:lnSpc>
              <a:spcBef>
                <a:spcPts val="400"/>
              </a:spcBef>
              <a:spcAft>
                <a:spcPts val="0"/>
              </a:spcAft>
              <a:buSzPts val="1400"/>
              <a:buChar char="•"/>
              <a:defRPr sz="1100"/>
            </a:lvl8pPr>
            <a:lvl9pPr marL="4114800" lvl="8" indent="-317500" algn="l" rtl="0">
              <a:lnSpc>
                <a:spcPct val="90000"/>
              </a:lnSpc>
              <a:spcBef>
                <a:spcPts val="400"/>
              </a:spcBef>
              <a:spcAft>
                <a:spcPts val="0"/>
              </a:spcAft>
              <a:buSzPts val="1400"/>
              <a:buChar char="•"/>
              <a:defRPr sz="1100"/>
            </a:lvl9pPr>
          </a:lstStyle>
          <a:p>
            <a:endParaRPr/>
          </a:p>
        </p:txBody>
      </p:sp>
      <p:pic>
        <p:nvPicPr>
          <p:cNvPr id="48" name="Google Shape;48;p10"/>
          <p:cNvPicPr preferRelativeResize="0"/>
          <p:nvPr/>
        </p:nvPicPr>
        <p:blipFill rotWithShape="1">
          <a:blip r:embed="rId3">
            <a:alphaModFix/>
          </a:blip>
          <a:srcRect/>
          <a:stretch/>
        </p:blipFill>
        <p:spPr>
          <a:xfrm>
            <a:off x="8025581" y="4693763"/>
            <a:ext cx="1068942" cy="414302"/>
          </a:xfrm>
          <a:prstGeom prst="rect">
            <a:avLst/>
          </a:prstGeom>
          <a:noFill/>
          <a:ln>
            <a:noFill/>
          </a:ln>
        </p:spPr>
      </p:pic>
      <p:sp>
        <p:nvSpPr>
          <p:cNvPr id="49" name="Google Shape;49;p10"/>
          <p:cNvSpPr txBox="1"/>
          <p:nvPr/>
        </p:nvSpPr>
        <p:spPr>
          <a:xfrm>
            <a:off x="176905" y="4878355"/>
            <a:ext cx="385200" cy="170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8">
            <a:alphaModFix/>
          </a:blip>
          <a:srcRect/>
          <a:stretch/>
        </p:blipFill>
        <p:spPr>
          <a:xfrm>
            <a:off x="0" y="0"/>
            <a:ext cx="9144000"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44625" y="1309250"/>
            <a:ext cx="8112000" cy="1870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1100"/>
              <a:buFont typeface="Arial"/>
              <a:buNone/>
            </a:pPr>
            <a:r>
              <a:rPr lang="en-US" sz="3600"/>
              <a:t>Mid-Level, Sustainer, and Sophisticated Direct Response: How to Adapt to Shifting Donor Expectations</a:t>
            </a:r>
            <a:endParaRPr sz="3600"/>
          </a:p>
        </p:txBody>
      </p:sp>
      <p:sp>
        <p:nvSpPr>
          <p:cNvPr id="90" name="Google Shape;90;p18"/>
          <p:cNvSpPr txBox="1">
            <a:spLocks noGrp="1"/>
          </p:cNvSpPr>
          <p:nvPr>
            <p:ph type="body" idx="1"/>
          </p:nvPr>
        </p:nvSpPr>
        <p:spPr>
          <a:xfrm>
            <a:off x="344625" y="3207175"/>
            <a:ext cx="8391600" cy="679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A3838"/>
              </a:buClr>
              <a:buSzPts val="2100"/>
              <a:buNone/>
            </a:pPr>
            <a:r>
              <a:rPr lang="en-US" sz="1800">
                <a:solidFill>
                  <a:srgbClr val="1C8972"/>
                </a:solidFill>
                <a:latin typeface="Montserrat Light"/>
                <a:ea typeface="Montserrat Light"/>
                <a:cs typeface="Montserrat Light"/>
                <a:sym typeface="Montserrat Light"/>
              </a:rPr>
              <a:t>Presented by </a:t>
            </a:r>
            <a:endParaRPr sz="1800">
              <a:solidFill>
                <a:srgbClr val="1C8972"/>
              </a:solidFill>
              <a:latin typeface="Montserrat Light"/>
              <a:ea typeface="Montserrat Light"/>
              <a:cs typeface="Montserrat Light"/>
              <a:sym typeface="Montserrat Light"/>
            </a:endParaRPr>
          </a:p>
          <a:p>
            <a:pPr marL="0" lvl="0" indent="0" algn="l" rtl="0">
              <a:lnSpc>
                <a:spcPct val="90000"/>
              </a:lnSpc>
              <a:spcBef>
                <a:spcPts val="0"/>
              </a:spcBef>
              <a:spcAft>
                <a:spcPts val="0"/>
              </a:spcAft>
              <a:buClr>
                <a:srgbClr val="3A3838"/>
              </a:buClr>
              <a:buSzPts val="2100"/>
              <a:buNone/>
            </a:pPr>
            <a:r>
              <a:rPr lang="en-US" sz="1800">
                <a:solidFill>
                  <a:srgbClr val="1C8972"/>
                </a:solidFill>
                <a:latin typeface="Montserrat Light"/>
                <a:ea typeface="Montserrat Light"/>
                <a:cs typeface="Montserrat Light"/>
                <a:sym typeface="Montserrat Light"/>
              </a:rPr>
              <a:t>Jennifer Bielat, EVP @ Pursuant, and </a:t>
            </a:r>
            <a:endParaRPr sz="1800">
              <a:solidFill>
                <a:srgbClr val="1C8972"/>
              </a:solidFill>
              <a:latin typeface="Montserrat Light"/>
              <a:ea typeface="Montserrat Light"/>
              <a:cs typeface="Montserrat Light"/>
              <a:sym typeface="Montserrat Light"/>
            </a:endParaRPr>
          </a:p>
          <a:p>
            <a:pPr marL="0" lvl="0" indent="0" algn="l" rtl="0">
              <a:lnSpc>
                <a:spcPct val="90000"/>
              </a:lnSpc>
              <a:spcBef>
                <a:spcPts val="0"/>
              </a:spcBef>
              <a:spcAft>
                <a:spcPts val="0"/>
              </a:spcAft>
              <a:buClr>
                <a:srgbClr val="3A3838"/>
              </a:buClr>
              <a:buSzPts val="2100"/>
              <a:buNone/>
            </a:pPr>
            <a:r>
              <a:rPr lang="en-US" sz="1800">
                <a:solidFill>
                  <a:srgbClr val="1C8972"/>
                </a:solidFill>
                <a:latin typeface="Montserrat Light"/>
                <a:ea typeface="Montserrat Light"/>
                <a:cs typeface="Montserrat Light"/>
                <a:sym typeface="Montserrat Light"/>
              </a:rPr>
              <a:t>Krista Byers, National Director of Annual Giving @ JDRF International</a:t>
            </a:r>
            <a:endParaRPr sz="1800">
              <a:solidFill>
                <a:srgbClr val="1C8972"/>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62" name="Google Shape;162;p27"/>
          <p:cNvSpPr txBox="1">
            <a:spLocks noGrp="1"/>
          </p:cNvSpPr>
          <p:nvPr>
            <p:ph type="sldNum" idx="12"/>
          </p:nvPr>
        </p:nvSpPr>
        <p:spPr>
          <a:xfrm>
            <a:off x="176905" y="4878355"/>
            <a:ext cx="385200" cy="170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latin typeface="Arial"/>
                <a:ea typeface="Arial"/>
                <a:cs typeface="Arial"/>
                <a:sym typeface="Arial"/>
              </a:rPr>
              <a:t>10</a:t>
            </a:fld>
            <a:endParaRPr>
              <a:latin typeface="Arial"/>
              <a:ea typeface="Arial"/>
              <a:cs typeface="Arial"/>
              <a:sym typeface="Arial"/>
            </a:endParaRPr>
          </a:p>
        </p:txBody>
      </p:sp>
      <p:sp>
        <p:nvSpPr>
          <p:cNvPr id="163" name="Google Shape;163;p27"/>
          <p:cNvSpPr/>
          <p:nvPr/>
        </p:nvSpPr>
        <p:spPr>
          <a:xfrm>
            <a:off x="369500" y="527846"/>
            <a:ext cx="3566400" cy="684000"/>
          </a:xfrm>
          <a:prstGeom prst="round1Rect">
            <a:avLst>
              <a:gd name="adj" fmla="val 16667"/>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US" b="1" i="0" u="none" strike="noStrike" cap="none">
                <a:solidFill>
                  <a:schemeClr val="lt1"/>
                </a:solidFill>
                <a:latin typeface="Montserrat"/>
                <a:ea typeface="Montserrat"/>
                <a:cs typeface="Montserrat"/>
                <a:sym typeface="Montserrat"/>
              </a:rPr>
              <a:t>Trust with brands has never been more important</a:t>
            </a:r>
            <a:endParaRPr>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a:off x="1538250" y="0"/>
            <a:ext cx="6402900" cy="714387"/>
          </a:xfrm>
          <a:prstGeom prst="rect">
            <a:avLst/>
          </a:prstGeom>
          <a:solidFill>
            <a:srgbClr val="44546A">
              <a:alpha val="61009"/>
            </a:srgbClr>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accent2"/>
              </a:buClr>
              <a:buSzPts val="2700"/>
              <a:buFont typeface="Arial"/>
              <a:buNone/>
            </a:pPr>
            <a:r>
              <a:rPr lang="en-US" sz="2000" b="1">
                <a:solidFill>
                  <a:schemeClr val="lt1"/>
                </a:solidFill>
                <a:latin typeface="Montserrat"/>
                <a:ea typeface="Montserrat"/>
                <a:cs typeface="Montserrat"/>
                <a:sym typeface="Montserrat"/>
              </a:rPr>
              <a:t>LOOKING FORWARD | 2023</a:t>
            </a:r>
            <a:endParaRPr sz="2000" b="1">
              <a:solidFill>
                <a:schemeClr val="lt1"/>
              </a:solidFill>
              <a:latin typeface="Montserrat"/>
              <a:ea typeface="Montserrat"/>
              <a:cs typeface="Montserrat"/>
              <a:sym typeface="Montserrat"/>
            </a:endParaRPr>
          </a:p>
        </p:txBody>
      </p:sp>
      <p:cxnSp>
        <p:nvCxnSpPr>
          <p:cNvPr id="169" name="Google Shape;169;p28"/>
          <p:cNvCxnSpPr/>
          <p:nvPr/>
        </p:nvCxnSpPr>
        <p:spPr>
          <a:xfrm>
            <a:off x="31638" y="1402080"/>
            <a:ext cx="9112200" cy="0"/>
          </a:xfrm>
          <a:prstGeom prst="straightConnector1">
            <a:avLst/>
          </a:prstGeom>
          <a:noFill/>
          <a:ln w="9525" cap="flat" cmpd="sng">
            <a:solidFill>
              <a:srgbClr val="BFBFBF"/>
            </a:solidFill>
            <a:prstDash val="dash"/>
            <a:round/>
            <a:headEnd type="none" w="sm" len="sm"/>
            <a:tailEnd type="none" w="sm" len="sm"/>
          </a:ln>
        </p:spPr>
      </p:cxnSp>
      <p:cxnSp>
        <p:nvCxnSpPr>
          <p:cNvPr id="170" name="Google Shape;170;p28"/>
          <p:cNvCxnSpPr/>
          <p:nvPr/>
        </p:nvCxnSpPr>
        <p:spPr>
          <a:xfrm>
            <a:off x="31638" y="1706880"/>
            <a:ext cx="9112200" cy="0"/>
          </a:xfrm>
          <a:prstGeom prst="straightConnector1">
            <a:avLst/>
          </a:prstGeom>
          <a:noFill/>
          <a:ln w="9525" cap="flat" cmpd="sng">
            <a:solidFill>
              <a:srgbClr val="BFBFBF"/>
            </a:solidFill>
            <a:prstDash val="dash"/>
            <a:round/>
            <a:headEnd type="none" w="sm" len="sm"/>
            <a:tailEnd type="none" w="sm" len="sm"/>
          </a:ln>
        </p:spPr>
      </p:cxnSp>
      <p:cxnSp>
        <p:nvCxnSpPr>
          <p:cNvPr id="171" name="Google Shape;171;p28"/>
          <p:cNvCxnSpPr/>
          <p:nvPr/>
        </p:nvCxnSpPr>
        <p:spPr>
          <a:xfrm>
            <a:off x="31638" y="3200400"/>
            <a:ext cx="9112200" cy="0"/>
          </a:xfrm>
          <a:prstGeom prst="straightConnector1">
            <a:avLst/>
          </a:prstGeom>
          <a:noFill/>
          <a:ln w="9525" cap="flat" cmpd="sng">
            <a:solidFill>
              <a:srgbClr val="BFBFBF"/>
            </a:solidFill>
            <a:prstDash val="dash"/>
            <a:round/>
            <a:headEnd type="none" w="sm" len="sm"/>
            <a:tailEnd type="none" w="sm" len="sm"/>
          </a:ln>
        </p:spPr>
      </p:cxnSp>
      <p:cxnSp>
        <p:nvCxnSpPr>
          <p:cNvPr id="172" name="Google Shape;172;p28"/>
          <p:cNvCxnSpPr/>
          <p:nvPr/>
        </p:nvCxnSpPr>
        <p:spPr>
          <a:xfrm>
            <a:off x="31638" y="4503420"/>
            <a:ext cx="9112200" cy="0"/>
          </a:xfrm>
          <a:prstGeom prst="straightConnector1">
            <a:avLst/>
          </a:prstGeom>
          <a:noFill/>
          <a:ln w="9525" cap="flat" cmpd="sng">
            <a:solidFill>
              <a:srgbClr val="BFBFBF"/>
            </a:solidFill>
            <a:prstDash val="dash"/>
            <a:round/>
            <a:headEnd type="none" w="sm" len="sm"/>
            <a:tailEnd type="none" w="sm" len="sm"/>
          </a:ln>
        </p:spPr>
      </p:cxnSp>
      <p:cxnSp>
        <p:nvCxnSpPr>
          <p:cNvPr id="173" name="Google Shape;173;p28"/>
          <p:cNvCxnSpPr/>
          <p:nvPr/>
        </p:nvCxnSpPr>
        <p:spPr>
          <a:xfrm>
            <a:off x="31638" y="3239594"/>
            <a:ext cx="9112200" cy="0"/>
          </a:xfrm>
          <a:prstGeom prst="straightConnector1">
            <a:avLst/>
          </a:prstGeom>
          <a:noFill/>
          <a:ln w="9525" cap="flat" cmpd="sng">
            <a:solidFill>
              <a:srgbClr val="BFBFBF"/>
            </a:solidFill>
            <a:prstDash val="dash"/>
            <a:round/>
            <a:headEnd type="none" w="sm" len="sm"/>
            <a:tailEnd type="none" w="sm" len="sm"/>
          </a:ln>
        </p:spPr>
      </p:cxnSp>
      <p:cxnSp>
        <p:nvCxnSpPr>
          <p:cNvPr id="174" name="Google Shape;174;p28"/>
          <p:cNvCxnSpPr/>
          <p:nvPr/>
        </p:nvCxnSpPr>
        <p:spPr>
          <a:xfrm flipH="1">
            <a:off x="2706444" y="1402070"/>
            <a:ext cx="486600" cy="2934600"/>
          </a:xfrm>
          <a:prstGeom prst="straightConnector1">
            <a:avLst/>
          </a:prstGeom>
          <a:noFill/>
          <a:ln w="127000" cap="flat" cmpd="sng">
            <a:solidFill>
              <a:srgbClr val="FFFFFF">
                <a:alpha val="74510"/>
              </a:srgbClr>
            </a:solidFill>
            <a:prstDash val="solid"/>
            <a:round/>
            <a:headEnd type="none" w="sm" len="sm"/>
            <a:tailEnd type="none" w="sm" len="sm"/>
          </a:ln>
        </p:spPr>
      </p:cxnSp>
      <p:cxnSp>
        <p:nvCxnSpPr>
          <p:cNvPr id="175" name="Google Shape;175;p28"/>
          <p:cNvCxnSpPr/>
          <p:nvPr/>
        </p:nvCxnSpPr>
        <p:spPr>
          <a:xfrm flipH="1">
            <a:off x="5811860" y="1569188"/>
            <a:ext cx="486600" cy="2689800"/>
          </a:xfrm>
          <a:prstGeom prst="straightConnector1">
            <a:avLst/>
          </a:prstGeom>
          <a:noFill/>
          <a:ln w="127000" cap="flat" cmpd="sng">
            <a:solidFill>
              <a:srgbClr val="FFFFFF">
                <a:alpha val="74510"/>
              </a:srgbClr>
            </a:solidFill>
            <a:prstDash val="solid"/>
            <a:round/>
            <a:headEnd type="none" w="sm" len="sm"/>
            <a:tailEnd type="none" w="sm" len="sm"/>
          </a:ln>
        </p:spPr>
      </p:cxnSp>
      <p:sp>
        <p:nvSpPr>
          <p:cNvPr id="176" name="Google Shape;176;p28"/>
          <p:cNvSpPr/>
          <p:nvPr/>
        </p:nvSpPr>
        <p:spPr>
          <a:xfrm>
            <a:off x="150980" y="1174790"/>
            <a:ext cx="2016000" cy="889500"/>
          </a:xfrm>
          <a:prstGeom prst="parallelogram">
            <a:avLst>
              <a:gd name="adj" fmla="val 25000"/>
            </a:avLst>
          </a:prstGeom>
          <a:solidFill>
            <a:srgbClr val="B8AAD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dirty="0">
                <a:solidFill>
                  <a:schemeClr val="dk1"/>
                </a:solidFill>
                <a:latin typeface="Montserrat" pitchFamily="2" charset="77"/>
                <a:sym typeface="Arial"/>
              </a:rPr>
              <a:t>WAGES ROSE</a:t>
            </a:r>
            <a:r>
              <a:rPr lang="en-US" sz="1500" b="0" i="0" u="none" strike="noStrike" cap="none" dirty="0">
                <a:solidFill>
                  <a:schemeClr val="dk1"/>
                </a:solidFill>
                <a:latin typeface="Montserrat" pitchFamily="2" charset="77"/>
                <a:sym typeface="Arial"/>
              </a:rPr>
              <a:t> </a:t>
            </a:r>
            <a:br>
              <a:rPr lang="en-US" sz="1000" b="0" i="0" u="none" strike="noStrike" cap="none" dirty="0">
                <a:solidFill>
                  <a:schemeClr val="dk1"/>
                </a:solidFill>
                <a:latin typeface="Montserrat" pitchFamily="2" charset="77"/>
                <a:sym typeface="Arial"/>
              </a:rPr>
            </a:br>
            <a:r>
              <a:rPr lang="en-US" sz="1100" b="1" i="0" u="none" strike="noStrike" cap="none" dirty="0">
                <a:solidFill>
                  <a:schemeClr val="dk1"/>
                </a:solidFill>
                <a:latin typeface="Montserrat" pitchFamily="2" charset="77"/>
                <a:sym typeface="Arial"/>
              </a:rPr>
              <a:t>Up 5% </a:t>
            </a:r>
            <a:r>
              <a:rPr lang="en-US" sz="1100" b="0" i="0" u="none" strike="noStrike" cap="none" dirty="0">
                <a:solidFill>
                  <a:schemeClr val="dk1"/>
                </a:solidFill>
                <a:latin typeface="Montserrat" pitchFamily="2" charset="77"/>
                <a:sym typeface="Arial"/>
              </a:rPr>
              <a:t>from Dec 2021 to Dec 2022</a:t>
            </a:r>
            <a:endParaRPr sz="1100" b="0" i="0" u="none" strike="noStrike" cap="none" dirty="0">
              <a:solidFill>
                <a:srgbClr val="000000"/>
              </a:solidFill>
              <a:latin typeface="Montserrat" pitchFamily="2" charset="77"/>
              <a:sym typeface="Arial"/>
            </a:endParaRPr>
          </a:p>
        </p:txBody>
      </p:sp>
      <p:sp>
        <p:nvSpPr>
          <p:cNvPr id="177" name="Google Shape;177;p28"/>
          <p:cNvSpPr/>
          <p:nvPr/>
        </p:nvSpPr>
        <p:spPr>
          <a:xfrm>
            <a:off x="280069" y="2919932"/>
            <a:ext cx="2687700" cy="919200"/>
          </a:xfrm>
          <a:prstGeom prst="parallelogram">
            <a:avLst>
              <a:gd name="adj" fmla="val 25000"/>
            </a:avLst>
          </a:prstGeom>
          <a:solidFill>
            <a:srgbClr val="D9D9D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Montserrat" pitchFamily="2" charset="77"/>
                <a:sym typeface="Arial"/>
              </a:rPr>
              <a:t>FULL EMPLOYMENT</a:t>
            </a:r>
            <a:endParaRPr sz="1100" b="0" i="0" u="none" strike="noStrike" cap="none">
              <a:solidFill>
                <a:srgbClr val="000000"/>
              </a:solidFill>
              <a:latin typeface="Montserrat" pitchFamily="2" charset="77"/>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Montserrat" pitchFamily="2" charset="77"/>
                <a:sym typeface="Arial"/>
              </a:rPr>
              <a:t>3.4% unemployment rate hit 53-year low in Jan 2023</a:t>
            </a:r>
            <a:endParaRPr sz="1100" b="0" i="0" u="none" strike="noStrike" cap="none">
              <a:solidFill>
                <a:srgbClr val="000000"/>
              </a:solidFill>
              <a:latin typeface="Montserrat" pitchFamily="2" charset="77"/>
              <a:sym typeface="Arial"/>
            </a:endParaRPr>
          </a:p>
        </p:txBody>
      </p:sp>
      <p:sp>
        <p:nvSpPr>
          <p:cNvPr id="178" name="Google Shape;178;p28"/>
          <p:cNvSpPr/>
          <p:nvPr/>
        </p:nvSpPr>
        <p:spPr>
          <a:xfrm flipH="1">
            <a:off x="6244788" y="747288"/>
            <a:ext cx="2504400" cy="965400"/>
          </a:xfrm>
          <a:prstGeom prst="parallelogram">
            <a:avLst>
              <a:gd name="adj" fmla="val 25000"/>
            </a:avLst>
          </a:prstGeom>
          <a:solidFill>
            <a:srgbClr val="43335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lt1"/>
                </a:solidFill>
                <a:latin typeface="Montserrat" pitchFamily="2" charset="77"/>
                <a:sym typeface="Arial"/>
              </a:rPr>
              <a:t>INFLATION</a:t>
            </a:r>
            <a:br>
              <a:rPr lang="en-US" sz="1500" b="1" i="0" u="none" strike="noStrike" cap="none">
                <a:solidFill>
                  <a:schemeClr val="lt1"/>
                </a:solidFill>
                <a:latin typeface="Montserrat" pitchFamily="2" charset="77"/>
                <a:sym typeface="Arial"/>
              </a:rPr>
            </a:br>
            <a:r>
              <a:rPr lang="en-US" sz="1100" b="1" i="0" u="none" strike="noStrike" cap="none">
                <a:solidFill>
                  <a:schemeClr val="lt1"/>
                </a:solidFill>
                <a:latin typeface="Montserrat" pitchFamily="2" charset="77"/>
                <a:sym typeface="Arial"/>
              </a:rPr>
              <a:t>Prices are 6.4% higher;</a:t>
            </a:r>
            <a:br>
              <a:rPr lang="en-US" sz="1100" b="1" i="0" u="none" strike="noStrike" cap="none">
                <a:solidFill>
                  <a:schemeClr val="lt1"/>
                </a:solidFill>
                <a:latin typeface="Montserrat" pitchFamily="2" charset="77"/>
                <a:sym typeface="Arial"/>
              </a:rPr>
            </a:br>
            <a:r>
              <a:rPr lang="en-US" sz="1100" b="0" i="0" u="none" strike="noStrike" cap="none">
                <a:solidFill>
                  <a:schemeClr val="lt1"/>
                </a:solidFill>
                <a:latin typeface="Montserrat" pitchFamily="2" charset="77"/>
                <a:sym typeface="Arial"/>
              </a:rPr>
              <a:t>coming down but still high</a:t>
            </a:r>
            <a:endParaRPr sz="1100" b="0" i="0" u="none" strike="noStrike" cap="none">
              <a:solidFill>
                <a:srgbClr val="000000"/>
              </a:solidFill>
              <a:latin typeface="Montserrat" pitchFamily="2" charset="77"/>
              <a:sym typeface="Arial"/>
            </a:endParaRPr>
          </a:p>
        </p:txBody>
      </p:sp>
      <p:sp>
        <p:nvSpPr>
          <p:cNvPr id="179" name="Google Shape;179;p28"/>
          <p:cNvSpPr/>
          <p:nvPr/>
        </p:nvSpPr>
        <p:spPr>
          <a:xfrm flipH="1">
            <a:off x="6595036" y="1790791"/>
            <a:ext cx="2443200" cy="1325700"/>
          </a:xfrm>
          <a:prstGeom prst="parallelogram">
            <a:avLst>
              <a:gd name="adj" fmla="val 29459"/>
            </a:avLst>
          </a:prstGeom>
          <a:solidFill>
            <a:srgbClr val="5B294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lt1"/>
                </a:solidFill>
                <a:latin typeface="Montserrat" pitchFamily="2" charset="77"/>
                <a:sym typeface="Arial"/>
              </a:rPr>
              <a:t>INTEREST RATE HIKES</a:t>
            </a:r>
            <a:endParaRPr sz="1100" b="0" i="0" u="none" strike="noStrike" cap="none">
              <a:solidFill>
                <a:srgbClr val="000000"/>
              </a:solidFill>
              <a:latin typeface="Montserrat" pitchFamily="2" charset="77"/>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Montserrat" pitchFamily="2" charset="77"/>
                <a:sym typeface="Arial"/>
              </a:rPr>
              <a:t>Not as large as 2022 but continuing to increase</a:t>
            </a:r>
            <a:endParaRPr sz="1100" b="0" i="0" u="none" strike="noStrike" cap="none">
              <a:solidFill>
                <a:schemeClr val="lt1"/>
              </a:solidFill>
              <a:latin typeface="Montserrat" pitchFamily="2" charset="77"/>
              <a:sym typeface="Arial"/>
            </a:endParaRPr>
          </a:p>
        </p:txBody>
      </p:sp>
      <p:sp>
        <p:nvSpPr>
          <p:cNvPr id="180" name="Google Shape;180;p28"/>
          <p:cNvSpPr/>
          <p:nvPr/>
        </p:nvSpPr>
        <p:spPr>
          <a:xfrm flipH="1">
            <a:off x="4315989" y="2056844"/>
            <a:ext cx="2592000" cy="1190400"/>
          </a:xfrm>
          <a:prstGeom prst="parallelogram">
            <a:avLst>
              <a:gd name="adj" fmla="val 28322"/>
            </a:avLst>
          </a:prstGeom>
          <a:solidFill>
            <a:srgbClr val="E1EAF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Montserrat" pitchFamily="2" charset="77"/>
                <a:sym typeface="Arial"/>
              </a:rPr>
              <a:t>STOCK MARKET</a:t>
            </a:r>
            <a:endParaRPr sz="1100" b="0" i="0" u="none" strike="noStrike" cap="none">
              <a:solidFill>
                <a:srgbClr val="000000"/>
              </a:solidFill>
              <a:latin typeface="Montserrat" pitchFamily="2" charset="77"/>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pitchFamily="2" charset="77"/>
                <a:sym typeface="Arial"/>
              </a:rPr>
              <a:t>Volatile stock market with forecasts showing moderate improvement</a:t>
            </a:r>
            <a:endParaRPr sz="1100" b="0" i="0" u="none" strike="noStrike" cap="none">
              <a:solidFill>
                <a:schemeClr val="dk1"/>
              </a:solidFill>
              <a:latin typeface="Montserrat" pitchFamily="2" charset="77"/>
              <a:sym typeface="Arial"/>
            </a:endParaRPr>
          </a:p>
        </p:txBody>
      </p:sp>
      <p:sp>
        <p:nvSpPr>
          <p:cNvPr id="181" name="Google Shape;181;p28"/>
          <p:cNvSpPr/>
          <p:nvPr/>
        </p:nvSpPr>
        <p:spPr>
          <a:xfrm flipH="1">
            <a:off x="4016688" y="881901"/>
            <a:ext cx="2504400" cy="1106100"/>
          </a:xfrm>
          <a:prstGeom prst="parallelogram">
            <a:avLst>
              <a:gd name="adj" fmla="val 25000"/>
            </a:avLst>
          </a:prstGeom>
          <a:solidFill>
            <a:srgbClr val="893E7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a:solidFill>
                  <a:schemeClr val="lt1"/>
                </a:solidFill>
                <a:latin typeface="Montserrat" pitchFamily="2" charset="77"/>
              </a:rPr>
              <a:t>INTERNATIONAL AFFAIRS</a:t>
            </a:r>
            <a:endParaRPr sz="1500" b="1" i="0" u="none" strike="noStrike" cap="none">
              <a:solidFill>
                <a:schemeClr val="lt1"/>
              </a:solidFill>
              <a:latin typeface="Montserrat" pitchFamily="2" charset="77"/>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Montserrat" pitchFamily="2" charset="77"/>
                <a:sym typeface="Arial"/>
              </a:rPr>
              <a:t>Ukraine War + Earthquake in</a:t>
            </a:r>
            <a:r>
              <a:rPr lang="en-US" sz="1100">
                <a:solidFill>
                  <a:schemeClr val="lt1"/>
                </a:solidFill>
                <a:latin typeface="Montserrat" pitchFamily="2" charset="77"/>
              </a:rPr>
              <a:t> Türkiye an</a:t>
            </a:r>
            <a:r>
              <a:rPr lang="en-US" sz="1100" b="0" i="0" u="none" strike="noStrike" cap="none">
                <a:solidFill>
                  <a:schemeClr val="lt1"/>
                </a:solidFill>
                <a:latin typeface="Montserrat" pitchFamily="2" charset="77"/>
                <a:sym typeface="Arial"/>
              </a:rPr>
              <a:t>d Syria</a:t>
            </a:r>
            <a:endParaRPr sz="1100" b="0" i="0" u="none" strike="noStrike" cap="none">
              <a:solidFill>
                <a:srgbClr val="000000"/>
              </a:solidFill>
              <a:latin typeface="Montserrat" pitchFamily="2" charset="77"/>
              <a:sym typeface="Arial"/>
            </a:endParaRPr>
          </a:p>
        </p:txBody>
      </p:sp>
      <p:sp>
        <p:nvSpPr>
          <p:cNvPr id="182" name="Google Shape;182;p28"/>
          <p:cNvSpPr/>
          <p:nvPr/>
        </p:nvSpPr>
        <p:spPr>
          <a:xfrm>
            <a:off x="1792644" y="1748826"/>
            <a:ext cx="2016000" cy="1106100"/>
          </a:xfrm>
          <a:prstGeom prst="parallelogram">
            <a:avLst>
              <a:gd name="adj" fmla="val 25000"/>
            </a:avLst>
          </a:prstGeom>
          <a:solidFill>
            <a:srgbClr val="1C897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lt1"/>
                </a:solidFill>
                <a:latin typeface="Montserrat" pitchFamily="2" charset="77"/>
                <a:sym typeface="Arial"/>
              </a:rPr>
              <a:t>CONSUMER SENTIMENT</a:t>
            </a:r>
            <a:br>
              <a:rPr lang="en-US" sz="1000" b="0" i="0" u="none" strike="noStrike" cap="none">
                <a:solidFill>
                  <a:schemeClr val="lt1"/>
                </a:solidFill>
                <a:latin typeface="Montserrat" pitchFamily="2" charset="77"/>
                <a:sym typeface="Arial"/>
              </a:rPr>
            </a:br>
            <a:r>
              <a:rPr lang="en-US" sz="1100" b="1" i="0" u="none" strike="noStrike" cap="none">
                <a:solidFill>
                  <a:schemeClr val="lt1"/>
                </a:solidFill>
                <a:latin typeface="Montserrat" pitchFamily="2" charset="77"/>
                <a:sym typeface="Arial"/>
              </a:rPr>
              <a:t>13-month high</a:t>
            </a:r>
            <a:endParaRPr sz="1100">
              <a:latin typeface="Montserrat" pitchFamily="2" charset="77"/>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Montserrat" pitchFamily="2" charset="77"/>
                <a:sym typeface="Arial"/>
              </a:rPr>
              <a:t>in Jan 2023</a:t>
            </a:r>
            <a:endParaRPr sz="1100" b="0" i="0" u="none" strike="noStrike" cap="none">
              <a:solidFill>
                <a:schemeClr val="lt1"/>
              </a:solidFill>
              <a:latin typeface="Montserrat" pitchFamily="2" charset="77"/>
              <a:sym typeface="Arial"/>
            </a:endParaRPr>
          </a:p>
        </p:txBody>
      </p:sp>
      <p:sp>
        <p:nvSpPr>
          <p:cNvPr id="183" name="Google Shape;183;p28"/>
          <p:cNvSpPr/>
          <p:nvPr/>
        </p:nvSpPr>
        <p:spPr>
          <a:xfrm flipH="1">
            <a:off x="5727502" y="3280144"/>
            <a:ext cx="2592000" cy="1190400"/>
          </a:xfrm>
          <a:prstGeom prst="parallelogram">
            <a:avLst>
              <a:gd name="adj" fmla="val 28322"/>
            </a:avLst>
          </a:prstGeom>
          <a:solidFill>
            <a:srgbClr val="78C5D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dirty="0">
                <a:solidFill>
                  <a:schemeClr val="dk1"/>
                </a:solidFill>
                <a:latin typeface="Montserrat" pitchFamily="2" charset="77"/>
              </a:rPr>
              <a:t>BANKING CRISIS</a:t>
            </a:r>
            <a:endParaRPr sz="1100" b="0" i="0" u="none" strike="noStrike" cap="none" dirty="0">
              <a:solidFill>
                <a:srgbClr val="000000"/>
              </a:solidFill>
              <a:latin typeface="Montserrat" pitchFamily="2" charset="77"/>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dirty="0">
                <a:latin typeface="Montserrat" pitchFamily="2" charset="77"/>
              </a:rPr>
              <a:t>Largest bank collapses since 2008, including a known lender for cryptocurrency, and start-up funder</a:t>
            </a:r>
            <a:endParaRPr sz="1100" b="0" i="0" u="none" strike="noStrike" cap="none" dirty="0">
              <a:solidFill>
                <a:schemeClr val="dk1"/>
              </a:solidFill>
              <a:latin typeface="Montserrat" pitchFamily="2" charset="77"/>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9"/>
          <p:cNvPicPr preferRelativeResize="0">
            <a:picLocks noGrp="1"/>
          </p:cNvPicPr>
          <p:nvPr>
            <p:ph type="pic" idx="2"/>
          </p:nvPr>
        </p:nvPicPr>
        <p:blipFill rotWithShape="1">
          <a:blip r:embed="rId3">
            <a:alphaModFix/>
          </a:blip>
          <a:srcRect/>
          <a:stretch/>
        </p:blipFill>
        <p:spPr>
          <a:xfrm>
            <a:off x="0" y="-728725"/>
            <a:ext cx="9144000" cy="5143500"/>
          </a:xfrm>
          <a:prstGeom prst="rect">
            <a:avLst/>
          </a:prstGeom>
          <a:noFill/>
          <a:ln>
            <a:noFill/>
          </a:ln>
        </p:spPr>
      </p:pic>
      <p:sp>
        <p:nvSpPr>
          <p:cNvPr id="189" name="Google Shape;189;p29"/>
          <p:cNvSpPr/>
          <p:nvPr/>
        </p:nvSpPr>
        <p:spPr>
          <a:xfrm>
            <a:off x="0" y="-728725"/>
            <a:ext cx="9144000" cy="5143500"/>
          </a:xfrm>
          <a:prstGeom prst="rect">
            <a:avLst/>
          </a:prstGeom>
          <a:solidFill>
            <a:srgbClr val="019067">
              <a:alpha val="566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29"/>
          <p:cNvSpPr txBox="1">
            <a:spLocks noGrp="1"/>
          </p:cNvSpPr>
          <p:nvPr>
            <p:ph type="ctrTitle"/>
          </p:nvPr>
        </p:nvSpPr>
        <p:spPr>
          <a:xfrm>
            <a:off x="0" y="1310750"/>
            <a:ext cx="9144000" cy="2052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666666"/>
              </a:buClr>
              <a:buSzPts val="2800"/>
              <a:buFont typeface="Arial"/>
              <a:buNone/>
            </a:pPr>
            <a:r>
              <a:rPr lang="en-US" sz="4000" b="1" i="0" u="none" strike="noStrike" cap="none">
                <a:solidFill>
                  <a:srgbClr val="FFFFFF"/>
                </a:solidFill>
                <a:latin typeface="Montserrat"/>
                <a:ea typeface="Montserrat"/>
                <a:cs typeface="Montserrat"/>
                <a:sym typeface="Montserrat"/>
              </a:rPr>
              <a:t>Becoming your donor’s </a:t>
            </a:r>
            <a:br>
              <a:rPr lang="en-US" sz="4000" b="1" i="0" u="none" strike="noStrike" cap="none">
                <a:solidFill>
                  <a:srgbClr val="FFFFFF"/>
                </a:solidFill>
                <a:latin typeface="Montserrat"/>
                <a:ea typeface="Montserrat"/>
                <a:cs typeface="Montserrat"/>
                <a:sym typeface="Montserrat"/>
              </a:rPr>
            </a:br>
            <a:r>
              <a:rPr lang="en-US" sz="4000" i="0" u="none" strike="noStrike" cap="none">
                <a:solidFill>
                  <a:srgbClr val="FFFFFF"/>
                </a:solidFill>
                <a:latin typeface="Montserrat"/>
                <a:ea typeface="Montserrat"/>
                <a:cs typeface="Montserrat"/>
                <a:sym typeface="Montserrat"/>
              </a:rPr>
              <a:t>charity of choice</a:t>
            </a:r>
            <a:r>
              <a:rPr lang="en-US" sz="4000" b="1" i="0" u="none" strike="noStrike" cap="none">
                <a:solidFill>
                  <a:srgbClr val="FFFFFF"/>
                </a:solidFill>
                <a:latin typeface="Montserrat"/>
                <a:ea typeface="Montserrat"/>
                <a:cs typeface="Montserrat"/>
                <a:sym typeface="Montserrat"/>
              </a:rPr>
              <a:t> </a:t>
            </a:r>
            <a:br>
              <a:rPr lang="en-US" sz="4000" b="1" i="0" u="none" strike="noStrike" cap="none">
                <a:solidFill>
                  <a:srgbClr val="FFFFFF"/>
                </a:solidFill>
                <a:latin typeface="Montserrat"/>
                <a:ea typeface="Montserrat"/>
                <a:cs typeface="Montserrat"/>
                <a:sym typeface="Montserrat"/>
              </a:rPr>
            </a:br>
            <a:r>
              <a:rPr lang="en-US" sz="4000" b="1" i="0" u="none" strike="noStrike" cap="none">
                <a:solidFill>
                  <a:srgbClr val="FFFFFF"/>
                </a:solidFill>
                <a:latin typeface="Montserrat"/>
                <a:ea typeface="Montserrat"/>
                <a:cs typeface="Montserrat"/>
                <a:sym typeface="Montserrat"/>
              </a:rPr>
              <a:t>makes you essential</a:t>
            </a:r>
            <a:endParaRPr sz="4000" b="1"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0" descr="white and red mail box on brown wooden fence"/>
          <p:cNvPicPr preferRelativeResize="0"/>
          <p:nvPr/>
        </p:nvPicPr>
        <p:blipFill rotWithShape="1">
          <a:blip r:embed="rId3">
            <a:alphaModFix/>
          </a:blip>
          <a:srcRect/>
          <a:stretch/>
        </p:blipFill>
        <p:spPr>
          <a:xfrm>
            <a:off x="-32563" y="-739276"/>
            <a:ext cx="9209138" cy="5143502"/>
          </a:xfrm>
          <a:prstGeom prst="rect">
            <a:avLst/>
          </a:prstGeom>
          <a:noFill/>
          <a:ln>
            <a:noFill/>
          </a:ln>
        </p:spPr>
      </p:pic>
      <p:sp>
        <p:nvSpPr>
          <p:cNvPr id="196" name="Google Shape;196;p30"/>
          <p:cNvSpPr/>
          <p:nvPr/>
        </p:nvSpPr>
        <p:spPr>
          <a:xfrm>
            <a:off x="2187311" y="1374846"/>
            <a:ext cx="4769400" cy="1823700"/>
          </a:xfrm>
          <a:prstGeom prst="rect">
            <a:avLst/>
          </a:prstGeom>
          <a:solidFill>
            <a:srgbClr val="FFFFFF">
              <a:alpha val="84710"/>
            </a:srgbClr>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1400" i="0" u="none" strike="noStrike" cap="none">
                <a:solidFill>
                  <a:srgbClr val="000000"/>
                </a:solidFill>
                <a:latin typeface="Montserrat"/>
                <a:ea typeface="Montserrat"/>
                <a:cs typeface="Montserrat"/>
                <a:sym typeface="Montserrat"/>
              </a:rPr>
              <a:t>When you are essential…</a:t>
            </a:r>
            <a:endParaRPr sz="1400">
              <a:latin typeface="Montserrat"/>
              <a:ea typeface="Montserrat"/>
              <a:cs typeface="Montserrat"/>
              <a:sym typeface="Montserrat"/>
            </a:endParaRPr>
          </a:p>
          <a:p>
            <a:pPr marL="0" marR="0" lvl="0" indent="0" algn="ctr" rtl="0">
              <a:lnSpc>
                <a:spcPct val="100000"/>
              </a:lnSpc>
              <a:spcBef>
                <a:spcPts val="0"/>
              </a:spcBef>
              <a:spcAft>
                <a:spcPts val="0"/>
              </a:spcAft>
              <a:buNone/>
            </a:pPr>
            <a:endParaRPr sz="2000" b="1"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None/>
            </a:pPr>
            <a:r>
              <a:rPr lang="en-US" sz="2000" b="1" i="0" u="none" strike="noStrike" cap="none">
                <a:solidFill>
                  <a:srgbClr val="000000"/>
                </a:solidFill>
                <a:latin typeface="Montserrat"/>
                <a:ea typeface="Montserrat"/>
                <a:cs typeface="Montserrat"/>
                <a:sym typeface="Montserrat"/>
              </a:rPr>
              <a:t>Your mail is opened</a:t>
            </a:r>
            <a:br>
              <a:rPr lang="en-US" sz="2000" b="1" i="0" u="none" strike="noStrike" cap="none">
                <a:solidFill>
                  <a:srgbClr val="000000"/>
                </a:solidFill>
                <a:latin typeface="Montserrat"/>
                <a:ea typeface="Montserrat"/>
                <a:cs typeface="Montserrat"/>
                <a:sym typeface="Montserrat"/>
              </a:rPr>
            </a:br>
            <a:endParaRPr sz="2000" b="1"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None/>
            </a:pPr>
            <a:r>
              <a:rPr lang="en-US" sz="2000" b="1" i="0" u="none" strike="noStrike" cap="none">
                <a:solidFill>
                  <a:srgbClr val="000000"/>
                </a:solidFill>
                <a:latin typeface="Montserrat"/>
                <a:ea typeface="Montserrat"/>
                <a:cs typeface="Montserrat"/>
                <a:sym typeface="Montserrat"/>
              </a:rPr>
              <a:t>You are welcomed back </a:t>
            </a:r>
            <a:br>
              <a:rPr lang="en-US" sz="2000" b="1" i="0" u="none" strike="noStrike" cap="none">
                <a:solidFill>
                  <a:srgbClr val="000000"/>
                </a:solidFill>
                <a:latin typeface="Montserrat"/>
                <a:ea typeface="Montserrat"/>
                <a:cs typeface="Montserrat"/>
                <a:sym typeface="Montserrat"/>
              </a:rPr>
            </a:br>
            <a:r>
              <a:rPr lang="en-US" sz="2000" b="1" i="0" u="none" strike="noStrike" cap="none">
                <a:solidFill>
                  <a:srgbClr val="000000"/>
                </a:solidFill>
                <a:latin typeface="Montserrat"/>
                <a:ea typeface="Montserrat"/>
                <a:cs typeface="Montserrat"/>
                <a:sym typeface="Montserrat"/>
              </a:rPr>
              <a:t>again and again</a:t>
            </a:r>
            <a:endParaRPr sz="14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1" descr="group of people standing in front of food stall counter"/>
          <p:cNvPicPr preferRelativeResize="0"/>
          <p:nvPr/>
        </p:nvPicPr>
        <p:blipFill rotWithShape="1">
          <a:blip r:embed="rId3">
            <a:alphaModFix/>
          </a:blip>
          <a:srcRect/>
          <a:stretch/>
        </p:blipFill>
        <p:spPr>
          <a:xfrm>
            <a:off x="0" y="-719275"/>
            <a:ext cx="9144000" cy="5143500"/>
          </a:xfrm>
          <a:prstGeom prst="rect">
            <a:avLst/>
          </a:prstGeom>
          <a:noFill/>
          <a:ln>
            <a:noFill/>
          </a:ln>
        </p:spPr>
      </p:pic>
      <p:sp>
        <p:nvSpPr>
          <p:cNvPr id="202" name="Google Shape;202;p31"/>
          <p:cNvSpPr/>
          <p:nvPr/>
        </p:nvSpPr>
        <p:spPr>
          <a:xfrm>
            <a:off x="2187311" y="1749939"/>
            <a:ext cx="4769400" cy="1115700"/>
          </a:xfrm>
          <a:prstGeom prst="rect">
            <a:avLst/>
          </a:prstGeom>
          <a:solidFill>
            <a:srgbClr val="FFFFFF">
              <a:alpha val="84710"/>
            </a:srgbClr>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1400" i="0" u="none" strike="noStrike" cap="none">
                <a:solidFill>
                  <a:srgbClr val="000000"/>
                </a:solidFill>
                <a:latin typeface="Montserrat"/>
                <a:ea typeface="Montserrat"/>
                <a:cs typeface="Montserrat"/>
                <a:sym typeface="Montserrat"/>
              </a:rPr>
              <a:t>When you are essential…</a:t>
            </a:r>
            <a:endParaRPr sz="1400">
              <a:latin typeface="Montserrat"/>
              <a:ea typeface="Montserrat"/>
              <a:cs typeface="Montserrat"/>
              <a:sym typeface="Montserrat"/>
            </a:endParaRPr>
          </a:p>
          <a:p>
            <a:pPr marL="0" marR="0" lvl="0" indent="0" algn="ctr" rtl="0">
              <a:lnSpc>
                <a:spcPct val="100000"/>
              </a:lnSpc>
              <a:spcBef>
                <a:spcPts val="0"/>
              </a:spcBef>
              <a:spcAft>
                <a:spcPts val="0"/>
              </a:spcAft>
              <a:buNone/>
            </a:pPr>
            <a:endParaRPr sz="1400" b="1"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None/>
            </a:pPr>
            <a:r>
              <a:rPr lang="en-US" sz="2000" b="1" i="0" u="none" strike="noStrike" cap="none">
                <a:solidFill>
                  <a:srgbClr val="000000"/>
                </a:solidFill>
                <a:latin typeface="Montserrat"/>
                <a:ea typeface="Montserrat"/>
                <a:cs typeface="Montserrat"/>
                <a:sym typeface="Montserrat"/>
              </a:rPr>
              <a:t>First time donors make the leap </a:t>
            </a:r>
            <a:br>
              <a:rPr lang="en-US" sz="2000" b="1" i="0" u="none" strike="noStrike" cap="none">
                <a:solidFill>
                  <a:srgbClr val="000000"/>
                </a:solidFill>
                <a:latin typeface="Montserrat"/>
                <a:ea typeface="Montserrat"/>
                <a:cs typeface="Montserrat"/>
                <a:sym typeface="Montserrat"/>
              </a:rPr>
            </a:br>
            <a:r>
              <a:rPr lang="en-US" sz="2000" b="1" i="0" u="none" strike="noStrike" cap="none">
                <a:solidFill>
                  <a:srgbClr val="000000"/>
                </a:solidFill>
                <a:latin typeface="Montserrat"/>
                <a:ea typeface="Montserrat"/>
                <a:cs typeface="Montserrat"/>
                <a:sym typeface="Montserrat"/>
              </a:rPr>
              <a:t>to a second-year gift</a:t>
            </a:r>
            <a:endParaRPr sz="1400">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2"/>
          <p:cNvPicPr preferRelativeResize="0"/>
          <p:nvPr/>
        </p:nvPicPr>
        <p:blipFill rotWithShape="1">
          <a:blip r:embed="rId3">
            <a:alphaModFix/>
          </a:blip>
          <a:srcRect/>
          <a:stretch/>
        </p:blipFill>
        <p:spPr>
          <a:xfrm>
            <a:off x="0" y="-697075"/>
            <a:ext cx="9144000" cy="5143500"/>
          </a:xfrm>
          <a:prstGeom prst="rect">
            <a:avLst/>
          </a:prstGeom>
          <a:noFill/>
          <a:ln>
            <a:noFill/>
          </a:ln>
        </p:spPr>
      </p:pic>
      <p:sp>
        <p:nvSpPr>
          <p:cNvPr id="208" name="Google Shape;208;p32"/>
          <p:cNvSpPr/>
          <p:nvPr/>
        </p:nvSpPr>
        <p:spPr>
          <a:xfrm>
            <a:off x="2187311" y="1728814"/>
            <a:ext cx="4769400" cy="1115700"/>
          </a:xfrm>
          <a:prstGeom prst="rect">
            <a:avLst/>
          </a:prstGeom>
          <a:solidFill>
            <a:srgbClr val="FFFFFF">
              <a:alpha val="84710"/>
            </a:srgbClr>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1400" i="0" u="none" strike="noStrike" cap="none">
                <a:solidFill>
                  <a:srgbClr val="000000"/>
                </a:solidFill>
                <a:latin typeface="Montserrat"/>
                <a:ea typeface="Montserrat"/>
                <a:cs typeface="Montserrat"/>
                <a:sym typeface="Montserrat"/>
              </a:rPr>
              <a:t>When you are essential…</a:t>
            </a:r>
            <a:endParaRPr sz="1400">
              <a:latin typeface="Montserrat"/>
              <a:ea typeface="Montserrat"/>
              <a:cs typeface="Montserrat"/>
              <a:sym typeface="Montserrat"/>
            </a:endParaRPr>
          </a:p>
          <a:p>
            <a:pPr marL="0" marR="0" lvl="0" indent="0" algn="ctr" rtl="0">
              <a:lnSpc>
                <a:spcPct val="100000"/>
              </a:lnSpc>
              <a:spcBef>
                <a:spcPts val="0"/>
              </a:spcBef>
              <a:spcAft>
                <a:spcPts val="0"/>
              </a:spcAft>
              <a:buNone/>
            </a:pPr>
            <a:endParaRPr sz="1400" b="1"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None/>
            </a:pPr>
            <a:r>
              <a:rPr lang="en-US" sz="2000" b="1" i="0" u="none" strike="noStrike" cap="none">
                <a:solidFill>
                  <a:srgbClr val="000000"/>
                </a:solidFill>
                <a:latin typeface="Montserrat"/>
                <a:ea typeface="Montserrat"/>
                <a:cs typeface="Montserrat"/>
                <a:sym typeface="Montserrat"/>
              </a:rPr>
              <a:t>A supporter chooses to </a:t>
            </a:r>
            <a:br>
              <a:rPr lang="en-US" sz="2000" b="1" i="0" u="none" strike="noStrike" cap="none">
                <a:solidFill>
                  <a:srgbClr val="000000"/>
                </a:solidFill>
                <a:latin typeface="Montserrat"/>
                <a:ea typeface="Montserrat"/>
                <a:cs typeface="Montserrat"/>
                <a:sym typeface="Montserrat"/>
              </a:rPr>
            </a:br>
            <a:r>
              <a:rPr lang="en-US" sz="2000" b="1" i="0" u="none" strike="noStrike" cap="none">
                <a:solidFill>
                  <a:srgbClr val="000000"/>
                </a:solidFill>
                <a:latin typeface="Montserrat"/>
                <a:ea typeface="Montserrat"/>
                <a:cs typeface="Montserrat"/>
                <a:sym typeface="Montserrat"/>
              </a:rPr>
              <a:t>give you their time</a:t>
            </a:r>
            <a:endParaRPr sz="1400">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3" descr="green and white concrete building near bare trees during daytime"/>
          <p:cNvPicPr preferRelativeResize="0"/>
          <p:nvPr/>
        </p:nvPicPr>
        <p:blipFill rotWithShape="1">
          <a:blip r:embed="rId3">
            <a:alphaModFix/>
          </a:blip>
          <a:srcRect/>
          <a:stretch/>
        </p:blipFill>
        <p:spPr>
          <a:xfrm>
            <a:off x="0" y="-707601"/>
            <a:ext cx="9144000" cy="5143501"/>
          </a:xfrm>
          <a:prstGeom prst="rect">
            <a:avLst/>
          </a:prstGeom>
          <a:noFill/>
          <a:ln>
            <a:noFill/>
          </a:ln>
        </p:spPr>
      </p:pic>
      <p:sp>
        <p:nvSpPr>
          <p:cNvPr id="214" name="Google Shape;214;p33"/>
          <p:cNvSpPr/>
          <p:nvPr/>
        </p:nvSpPr>
        <p:spPr>
          <a:xfrm>
            <a:off x="2187311" y="1844989"/>
            <a:ext cx="4769400" cy="1115700"/>
          </a:xfrm>
          <a:prstGeom prst="rect">
            <a:avLst/>
          </a:prstGeom>
          <a:solidFill>
            <a:srgbClr val="FFFFFF">
              <a:alpha val="84710"/>
            </a:srgbClr>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Montserrat" pitchFamily="2" charset="77"/>
                <a:sym typeface="Arial"/>
              </a:rPr>
              <a:t>When you are essential…</a:t>
            </a:r>
            <a:endParaRPr sz="1400" dirty="0">
              <a:latin typeface="Montserrat" pitchFamily="2" charset="77"/>
            </a:endParaRPr>
          </a:p>
          <a:p>
            <a:pPr marL="0" marR="0" lvl="0" indent="0" algn="ctr" rtl="0">
              <a:lnSpc>
                <a:spcPct val="100000"/>
              </a:lnSpc>
              <a:spcBef>
                <a:spcPts val="0"/>
              </a:spcBef>
              <a:spcAft>
                <a:spcPts val="0"/>
              </a:spcAft>
              <a:buNone/>
            </a:pP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000" b="1" i="0" u="none" strike="noStrike" cap="none" dirty="0">
                <a:solidFill>
                  <a:srgbClr val="000000"/>
                </a:solidFill>
                <a:latin typeface="Arial"/>
                <a:ea typeface="Arial"/>
                <a:cs typeface="Arial"/>
                <a:sym typeface="Arial"/>
              </a:rPr>
              <a:t>You don’t get overlooked </a:t>
            </a:r>
            <a:br>
              <a:rPr lang="en-US" sz="2000" b="1" i="0" u="none" strike="noStrike" cap="none" dirty="0">
                <a:solidFill>
                  <a:srgbClr val="000000"/>
                </a:solidFill>
                <a:latin typeface="Arial"/>
                <a:ea typeface="Arial"/>
                <a:cs typeface="Arial"/>
                <a:sym typeface="Arial"/>
              </a:rPr>
            </a:br>
            <a:r>
              <a:rPr lang="en-US" sz="2000" b="1" i="0" u="none" strike="noStrike" cap="none" dirty="0">
                <a:solidFill>
                  <a:srgbClr val="000000"/>
                </a:solidFill>
                <a:latin typeface="Arial"/>
                <a:ea typeface="Arial"/>
                <a:cs typeface="Arial"/>
                <a:sym typeface="Arial"/>
              </a:rPr>
              <a:t>when times are tough</a:t>
            </a:r>
            <a:endParaRPr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4"/>
          <p:cNvSpPr/>
          <p:nvPr/>
        </p:nvSpPr>
        <p:spPr>
          <a:xfrm>
            <a:off x="10550" y="-10550"/>
            <a:ext cx="9144000" cy="440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ontserrat" pitchFamily="2" charset="77"/>
            </a:endParaRPr>
          </a:p>
        </p:txBody>
      </p:sp>
      <p:sp>
        <p:nvSpPr>
          <p:cNvPr id="220" name="Google Shape;220;p34"/>
          <p:cNvSpPr/>
          <p:nvPr/>
        </p:nvSpPr>
        <p:spPr>
          <a:xfrm>
            <a:off x="500425" y="312356"/>
            <a:ext cx="4050600" cy="36702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r>
              <a:rPr lang="en-US" sz="2400" b="1" i="0" u="none" strike="noStrike" cap="none" dirty="0">
                <a:solidFill>
                  <a:srgbClr val="000000"/>
                </a:solidFill>
                <a:latin typeface="Montserrat" pitchFamily="2" charset="77"/>
              </a:rPr>
              <a:t>Becoming “essential”…</a:t>
            </a:r>
            <a:endParaRPr sz="2100" b="1" i="0" u="none" strike="noStrike" cap="none" dirty="0">
              <a:solidFill>
                <a:srgbClr val="000000"/>
              </a:solidFill>
              <a:latin typeface="Montserrat" pitchFamily="2" charset="77"/>
            </a:endParaRPr>
          </a:p>
          <a:p>
            <a:pPr marL="0" marR="0" lvl="0" indent="0" algn="l" rtl="0">
              <a:lnSpc>
                <a:spcPct val="100000"/>
              </a:lnSpc>
              <a:spcBef>
                <a:spcPts val="0"/>
              </a:spcBef>
              <a:spcAft>
                <a:spcPts val="0"/>
              </a:spcAft>
              <a:buNone/>
            </a:pPr>
            <a:endParaRPr sz="2100" b="1" i="0" u="none" strike="noStrike" cap="none" dirty="0">
              <a:solidFill>
                <a:srgbClr val="000000"/>
              </a:solidFill>
              <a:latin typeface="Montserrat" pitchFamily="2" charset="77"/>
            </a:endParaRPr>
          </a:p>
          <a:p>
            <a:pPr marL="342900" marR="0" lvl="0" indent="-336550" algn="l" rtl="0">
              <a:lnSpc>
                <a:spcPct val="100000"/>
              </a:lnSpc>
              <a:spcBef>
                <a:spcPts val="0"/>
              </a:spcBef>
              <a:spcAft>
                <a:spcPts val="0"/>
              </a:spcAft>
              <a:buClr>
                <a:schemeClr val="accent1"/>
              </a:buClr>
              <a:buSzPts val="2100"/>
              <a:buFont typeface="Arial"/>
              <a:buChar char="■"/>
            </a:pPr>
            <a:r>
              <a:rPr lang="en-US" sz="2100" b="0" i="0" u="none" strike="noStrike" cap="none" dirty="0">
                <a:solidFill>
                  <a:srgbClr val="000000"/>
                </a:solidFill>
                <a:latin typeface="Montserrat" pitchFamily="2" charset="77"/>
                <a:sym typeface="Arial"/>
              </a:rPr>
              <a:t>Builds resiliency </a:t>
            </a:r>
            <a:br>
              <a:rPr lang="en-US" sz="2100" b="0" i="0" u="none" strike="noStrike" cap="none" dirty="0">
                <a:solidFill>
                  <a:srgbClr val="000000"/>
                </a:solidFill>
                <a:latin typeface="Montserrat" pitchFamily="2" charset="77"/>
                <a:sym typeface="Arial"/>
              </a:rPr>
            </a:br>
            <a:r>
              <a:rPr lang="en-US" sz="2100" b="0" i="0" u="none" strike="noStrike" cap="none" dirty="0">
                <a:solidFill>
                  <a:srgbClr val="000000"/>
                </a:solidFill>
                <a:latin typeface="Montserrat" pitchFamily="2" charset="77"/>
                <a:sym typeface="Arial"/>
              </a:rPr>
              <a:t>within your donor file</a:t>
            </a:r>
            <a:br>
              <a:rPr lang="en-US" sz="2100" b="0" i="0" u="none" strike="noStrike" cap="none" dirty="0">
                <a:solidFill>
                  <a:srgbClr val="000000"/>
                </a:solidFill>
                <a:latin typeface="Montserrat" pitchFamily="2" charset="77"/>
                <a:sym typeface="Arial"/>
              </a:rPr>
            </a:br>
            <a:endParaRPr sz="2100" b="0" i="0" u="none" strike="noStrike" cap="none" dirty="0">
              <a:solidFill>
                <a:srgbClr val="000000"/>
              </a:solidFill>
              <a:latin typeface="Montserrat" pitchFamily="2" charset="77"/>
              <a:sym typeface="Arial"/>
            </a:endParaRPr>
          </a:p>
          <a:p>
            <a:pPr marL="342900" marR="0" lvl="0" indent="-336550" algn="l" rtl="0">
              <a:lnSpc>
                <a:spcPct val="100000"/>
              </a:lnSpc>
              <a:spcBef>
                <a:spcPts val="0"/>
              </a:spcBef>
              <a:spcAft>
                <a:spcPts val="0"/>
              </a:spcAft>
              <a:buClr>
                <a:schemeClr val="accent1"/>
              </a:buClr>
              <a:buSzPts val="2100"/>
              <a:buFont typeface="Arial"/>
              <a:buChar char="■"/>
            </a:pPr>
            <a:r>
              <a:rPr lang="en-US" sz="2100" b="0" i="0" u="none" strike="noStrike" cap="none" dirty="0">
                <a:solidFill>
                  <a:srgbClr val="000000"/>
                </a:solidFill>
                <a:latin typeface="Montserrat" pitchFamily="2" charset="77"/>
                <a:sym typeface="Arial"/>
              </a:rPr>
              <a:t>Opens the door </a:t>
            </a:r>
            <a:br>
              <a:rPr lang="en-US" sz="2100" b="0" i="0" u="none" strike="noStrike" cap="none" dirty="0">
                <a:solidFill>
                  <a:srgbClr val="000000"/>
                </a:solidFill>
                <a:latin typeface="Montserrat" pitchFamily="2" charset="77"/>
                <a:sym typeface="Arial"/>
              </a:rPr>
            </a:br>
            <a:r>
              <a:rPr lang="en-US" sz="2100" b="0" i="0" u="none" strike="noStrike" cap="none" dirty="0">
                <a:solidFill>
                  <a:srgbClr val="000000"/>
                </a:solidFill>
                <a:latin typeface="Montserrat" pitchFamily="2" charset="77"/>
                <a:sym typeface="Arial"/>
              </a:rPr>
              <a:t>to relationship development</a:t>
            </a:r>
            <a:br>
              <a:rPr lang="en-US" sz="2100" b="0" i="0" u="none" strike="noStrike" cap="none" dirty="0">
                <a:solidFill>
                  <a:srgbClr val="000000"/>
                </a:solidFill>
                <a:latin typeface="Montserrat" pitchFamily="2" charset="77"/>
                <a:sym typeface="Arial"/>
              </a:rPr>
            </a:br>
            <a:endParaRPr sz="2100" b="0" i="0" u="none" strike="noStrike" cap="none" dirty="0">
              <a:solidFill>
                <a:srgbClr val="000000"/>
              </a:solidFill>
              <a:latin typeface="Montserrat" pitchFamily="2" charset="77"/>
              <a:sym typeface="Arial"/>
            </a:endParaRPr>
          </a:p>
          <a:p>
            <a:pPr marL="342900" marR="0" lvl="0" indent="-336550" algn="l" rtl="0">
              <a:lnSpc>
                <a:spcPct val="100000"/>
              </a:lnSpc>
              <a:spcBef>
                <a:spcPts val="0"/>
              </a:spcBef>
              <a:spcAft>
                <a:spcPts val="0"/>
              </a:spcAft>
              <a:buClr>
                <a:schemeClr val="accent1"/>
              </a:buClr>
              <a:buSzPts val="2100"/>
              <a:buFont typeface="Arial"/>
              <a:buChar char="■"/>
            </a:pPr>
            <a:r>
              <a:rPr lang="en-US" sz="2100" b="0" i="0" u="none" strike="noStrike" cap="none" dirty="0">
                <a:solidFill>
                  <a:srgbClr val="000000"/>
                </a:solidFill>
                <a:latin typeface="Montserrat" pitchFamily="2" charset="77"/>
                <a:sym typeface="Arial"/>
              </a:rPr>
              <a:t>Drives growth at </a:t>
            </a:r>
            <a:br>
              <a:rPr lang="en-US" sz="2100" b="0" i="0" u="none" strike="noStrike" cap="none" dirty="0">
                <a:solidFill>
                  <a:srgbClr val="000000"/>
                </a:solidFill>
                <a:latin typeface="Montserrat" pitchFamily="2" charset="77"/>
                <a:sym typeface="Arial"/>
              </a:rPr>
            </a:br>
            <a:r>
              <a:rPr lang="en-US" sz="2100" b="0" i="0" u="none" strike="noStrike" cap="none" dirty="0">
                <a:solidFill>
                  <a:srgbClr val="000000"/>
                </a:solidFill>
                <a:latin typeface="Montserrat" pitchFamily="2" charset="77"/>
                <a:sym typeface="Arial"/>
              </a:rPr>
              <a:t>your organization</a:t>
            </a:r>
            <a:endParaRPr sz="2400" b="0" i="0" u="none" strike="noStrike" cap="none" dirty="0">
              <a:solidFill>
                <a:srgbClr val="000000"/>
              </a:solidFill>
              <a:latin typeface="Montserrat" pitchFamily="2" charset="77"/>
              <a:sym typeface="Arial"/>
            </a:endParaRPr>
          </a:p>
        </p:txBody>
      </p:sp>
      <p:pic>
        <p:nvPicPr>
          <p:cNvPr id="221" name="Google Shape;221;p34" descr="man siting with girl on focus photography"/>
          <p:cNvPicPr preferRelativeResize="0"/>
          <p:nvPr/>
        </p:nvPicPr>
        <p:blipFill rotWithShape="1">
          <a:blip r:embed="rId3">
            <a:alphaModFix/>
          </a:blip>
          <a:srcRect/>
          <a:stretch/>
        </p:blipFill>
        <p:spPr>
          <a:xfrm>
            <a:off x="6203887" y="-98825"/>
            <a:ext cx="2940112" cy="44925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5"/>
          <p:cNvSpPr txBox="1">
            <a:spLocks noGrp="1"/>
          </p:cNvSpPr>
          <p:nvPr>
            <p:ph type="title"/>
          </p:nvPr>
        </p:nvSpPr>
        <p:spPr>
          <a:xfrm>
            <a:off x="1610025" y="0"/>
            <a:ext cx="6228300" cy="705300"/>
          </a:xfrm>
          <a:prstGeom prst="rect">
            <a:avLst/>
          </a:prstGeom>
          <a:solidFill>
            <a:srgbClr val="44546A">
              <a:alpha val="61009"/>
            </a:srgbClr>
          </a:solid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accent2"/>
              </a:buClr>
              <a:buSzPts val="2700"/>
              <a:buFont typeface="Arial"/>
              <a:buNone/>
            </a:pPr>
            <a:r>
              <a:rPr lang="en-US" sz="2000" b="1">
                <a:solidFill>
                  <a:schemeClr val="lt1"/>
                </a:solidFill>
                <a:latin typeface="Montserrat"/>
                <a:ea typeface="Montserrat"/>
                <a:cs typeface="Montserrat"/>
                <a:sym typeface="Montserrat"/>
              </a:rPr>
              <a:t>OVERALL GIVING TRENDS | Q1-Q3 ‘21 vs ‘22</a:t>
            </a:r>
            <a:endParaRPr sz="2000" b="1">
              <a:solidFill>
                <a:schemeClr val="lt1"/>
              </a:solidFill>
              <a:latin typeface="Montserrat"/>
              <a:ea typeface="Montserrat"/>
              <a:cs typeface="Montserrat"/>
              <a:sym typeface="Montserrat"/>
            </a:endParaRPr>
          </a:p>
        </p:txBody>
      </p:sp>
      <p:sp>
        <p:nvSpPr>
          <p:cNvPr id="227" name="Google Shape;227;p35"/>
          <p:cNvSpPr txBox="1">
            <a:spLocks noGrp="1"/>
          </p:cNvSpPr>
          <p:nvPr>
            <p:ph type="body" idx="1"/>
          </p:nvPr>
        </p:nvSpPr>
        <p:spPr>
          <a:xfrm>
            <a:off x="314088" y="898788"/>
            <a:ext cx="8515800" cy="705300"/>
          </a:xfrm>
          <a:prstGeom prst="rect">
            <a:avLst/>
          </a:prstGeom>
          <a:noFill/>
          <a:ln>
            <a:noFill/>
          </a:ln>
        </p:spPr>
        <p:txBody>
          <a:bodyPr spcFirstLastPara="1" wrap="square" lIns="0" tIns="34275" rIns="0" bIns="34275" anchor="t" anchorCtr="0">
            <a:noAutofit/>
          </a:bodyPr>
          <a:lstStyle/>
          <a:p>
            <a:pPr marL="25400" lvl="0" indent="0" algn="ctr" rtl="0">
              <a:lnSpc>
                <a:spcPct val="120000"/>
              </a:lnSpc>
              <a:spcBef>
                <a:spcPts val="800"/>
              </a:spcBef>
              <a:spcAft>
                <a:spcPts val="0"/>
              </a:spcAft>
              <a:buSzPts val="2500"/>
              <a:buNone/>
            </a:pPr>
            <a:r>
              <a:rPr lang="en-US" sz="1300">
                <a:latin typeface="Montserrat"/>
                <a:ea typeface="Montserrat"/>
                <a:cs typeface="Montserrat"/>
                <a:sym typeface="Montserrat"/>
              </a:rPr>
              <a:t>2022 results through the third quarter show </a:t>
            </a:r>
            <a:r>
              <a:rPr lang="en-US" sz="1300" b="1">
                <a:latin typeface="Montserrat"/>
                <a:ea typeface="Montserrat"/>
                <a:cs typeface="Montserrat"/>
                <a:sym typeface="Montserrat"/>
              </a:rPr>
              <a:t>a steady decrease </a:t>
            </a:r>
            <a:r>
              <a:rPr lang="en-US" sz="1300">
                <a:latin typeface="Montserrat"/>
                <a:ea typeface="Montserrat"/>
                <a:cs typeface="Montserrat"/>
                <a:sym typeface="Montserrat"/>
              </a:rPr>
              <a:t>in overall donors, retention, and small size gifts</a:t>
            </a:r>
            <a:r>
              <a:rPr lang="en-US" sz="1300" b="1">
                <a:latin typeface="Montserrat"/>
                <a:ea typeface="Montserrat"/>
                <a:cs typeface="Montserrat"/>
                <a:sym typeface="Montserrat"/>
              </a:rPr>
              <a:t>. </a:t>
            </a:r>
            <a:endParaRPr sz="1300" b="1">
              <a:latin typeface="Montserrat"/>
              <a:ea typeface="Montserrat"/>
              <a:cs typeface="Montserrat"/>
              <a:sym typeface="Montserrat"/>
            </a:endParaRPr>
          </a:p>
          <a:p>
            <a:pPr marL="25400" lvl="0" indent="0" algn="ctr" rtl="0">
              <a:lnSpc>
                <a:spcPct val="120000"/>
              </a:lnSpc>
              <a:spcBef>
                <a:spcPts val="800"/>
              </a:spcBef>
              <a:spcAft>
                <a:spcPts val="0"/>
              </a:spcAft>
              <a:buSzPts val="2500"/>
              <a:buNone/>
            </a:pPr>
            <a:r>
              <a:rPr lang="en-US" sz="1300" b="1">
                <a:latin typeface="Montserrat"/>
                <a:ea typeface="Montserrat"/>
                <a:cs typeface="Montserrat"/>
                <a:sym typeface="Montserrat"/>
              </a:rPr>
              <a:t>Revenue is up slightly </a:t>
            </a:r>
            <a:r>
              <a:rPr lang="en-US" sz="1300">
                <a:latin typeface="Montserrat"/>
                <a:ea typeface="Montserrat"/>
                <a:cs typeface="Montserrat"/>
                <a:sym typeface="Montserrat"/>
              </a:rPr>
              <a:t>over 2021 driven in large part by strong Major &amp; “Mega” donors.</a:t>
            </a:r>
            <a:r>
              <a:rPr lang="en-US" sz="1200">
                <a:latin typeface="Montserrat"/>
                <a:ea typeface="Montserrat"/>
                <a:cs typeface="Montserrat"/>
                <a:sym typeface="Montserrat"/>
              </a:rPr>
              <a:t> </a:t>
            </a:r>
            <a:endParaRPr sz="1200">
              <a:latin typeface="Montserrat"/>
              <a:ea typeface="Montserrat"/>
              <a:cs typeface="Montserrat"/>
              <a:sym typeface="Montserrat"/>
            </a:endParaRPr>
          </a:p>
        </p:txBody>
      </p:sp>
      <p:pic>
        <p:nvPicPr>
          <p:cNvPr id="228" name="Google Shape;228;p35"/>
          <p:cNvPicPr preferRelativeResize="0"/>
          <p:nvPr/>
        </p:nvPicPr>
        <p:blipFill rotWithShape="1">
          <a:blip r:embed="rId3">
            <a:alphaModFix/>
          </a:blip>
          <a:srcRect t="8593" b="10644"/>
          <a:stretch/>
        </p:blipFill>
        <p:spPr>
          <a:xfrm>
            <a:off x="1457849" y="1922255"/>
            <a:ext cx="6228277" cy="2215175"/>
          </a:xfrm>
          <a:prstGeom prst="rect">
            <a:avLst/>
          </a:prstGeom>
          <a:noFill/>
          <a:ln>
            <a:noFill/>
          </a:ln>
        </p:spPr>
      </p:pic>
      <p:sp>
        <p:nvSpPr>
          <p:cNvPr id="229" name="Google Shape;229;p35"/>
          <p:cNvSpPr txBox="1"/>
          <p:nvPr/>
        </p:nvSpPr>
        <p:spPr>
          <a:xfrm>
            <a:off x="628523" y="4126000"/>
            <a:ext cx="5005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i="0" u="none" strike="noStrike" cap="none">
                <a:solidFill>
                  <a:srgbClr val="7F7F7F"/>
                </a:solidFill>
                <a:latin typeface="Montserrat"/>
                <a:ea typeface="Montserrat"/>
                <a:cs typeface="Montserrat"/>
                <a:sym typeface="Montserrat"/>
              </a:rPr>
              <a:t>*Data from the Fundraising Effectiveness Project – not adjusted for inflation</a:t>
            </a:r>
            <a:endParaRPr>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6"/>
          <p:cNvSpPr txBox="1">
            <a:spLocks noGrp="1"/>
          </p:cNvSpPr>
          <p:nvPr>
            <p:ph type="title"/>
          </p:nvPr>
        </p:nvSpPr>
        <p:spPr>
          <a:xfrm>
            <a:off x="1221450" y="0"/>
            <a:ext cx="6701100" cy="710049"/>
          </a:xfrm>
          <a:prstGeom prst="rect">
            <a:avLst/>
          </a:prstGeom>
          <a:solidFill>
            <a:srgbClr val="44546A">
              <a:alpha val="61009"/>
            </a:srgbClr>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accent2"/>
              </a:buClr>
              <a:buSzPts val="2700"/>
              <a:buFont typeface="Arial"/>
              <a:buNone/>
            </a:pPr>
            <a:r>
              <a:rPr lang="en-US" sz="2000" b="1">
                <a:solidFill>
                  <a:schemeClr val="lt1"/>
                </a:solidFill>
                <a:latin typeface="Montserrat"/>
                <a:ea typeface="Montserrat"/>
                <a:cs typeface="Montserrat"/>
                <a:sym typeface="Montserrat"/>
              </a:rPr>
              <a:t>GENERATIONAL GIVING | 2016 vs 2022</a:t>
            </a:r>
            <a:endParaRPr sz="2000" b="1">
              <a:solidFill>
                <a:schemeClr val="lt1"/>
              </a:solidFill>
              <a:latin typeface="Montserrat"/>
              <a:ea typeface="Montserrat"/>
              <a:cs typeface="Montserrat"/>
              <a:sym typeface="Montserrat"/>
            </a:endParaRPr>
          </a:p>
        </p:txBody>
      </p:sp>
      <p:sp>
        <p:nvSpPr>
          <p:cNvPr id="235" name="Google Shape;235;p36"/>
          <p:cNvSpPr txBox="1"/>
          <p:nvPr/>
        </p:nvSpPr>
        <p:spPr>
          <a:xfrm>
            <a:off x="1054570" y="3225815"/>
            <a:ext cx="815400" cy="138600"/>
          </a:xfrm>
          <a:prstGeom prst="rect">
            <a:avLst/>
          </a:prstGeom>
          <a:noFill/>
          <a:ln>
            <a:noFill/>
          </a:ln>
        </p:spPr>
        <p:txBody>
          <a:bodyPr spcFirstLastPara="1" wrap="square" lIns="0" tIns="0" rIns="0" bIns="0" anchor="t" anchorCtr="0">
            <a:spAutoFit/>
          </a:bodyPr>
          <a:lstStyle/>
          <a:p>
            <a:pPr marL="228600" lvl="0" indent="0" algn="l" rtl="0">
              <a:spcBef>
                <a:spcPts val="0"/>
              </a:spcBef>
              <a:spcAft>
                <a:spcPts val="0"/>
              </a:spcAft>
              <a:buNone/>
            </a:pPr>
            <a:r>
              <a:rPr lang="en-US" sz="900" b="1">
                <a:latin typeface="Montserrat"/>
                <a:ea typeface="Montserrat"/>
                <a:cs typeface="Montserrat"/>
                <a:sym typeface="Montserrat"/>
              </a:rPr>
              <a:t>Gen Z</a:t>
            </a:r>
            <a:endParaRPr sz="1200" b="1">
              <a:latin typeface="Montserrat"/>
              <a:ea typeface="Montserrat"/>
              <a:cs typeface="Montserrat"/>
              <a:sym typeface="Montserrat"/>
            </a:endParaRPr>
          </a:p>
        </p:txBody>
      </p:sp>
      <p:pic>
        <p:nvPicPr>
          <p:cNvPr id="236" name="Google Shape;236;p36"/>
          <p:cNvPicPr preferRelativeResize="0"/>
          <p:nvPr/>
        </p:nvPicPr>
        <p:blipFill rotWithShape="1">
          <a:blip r:embed="rId3">
            <a:alphaModFix/>
          </a:blip>
          <a:srcRect l="27385" t="11685" r="49257" b="41515"/>
          <a:stretch/>
        </p:blipFill>
        <p:spPr>
          <a:xfrm>
            <a:off x="4690846" y="2052841"/>
            <a:ext cx="1102793" cy="1241403"/>
          </a:xfrm>
          <a:prstGeom prst="rect">
            <a:avLst/>
          </a:prstGeom>
          <a:noFill/>
          <a:ln>
            <a:noFill/>
          </a:ln>
        </p:spPr>
      </p:pic>
      <p:pic>
        <p:nvPicPr>
          <p:cNvPr id="237" name="Google Shape;237;p36"/>
          <p:cNvPicPr preferRelativeResize="0"/>
          <p:nvPr/>
        </p:nvPicPr>
        <p:blipFill rotWithShape="1">
          <a:blip r:embed="rId3">
            <a:alphaModFix/>
          </a:blip>
          <a:srcRect l="50374" t="4043" r="25688" b="49157"/>
          <a:stretch/>
        </p:blipFill>
        <p:spPr>
          <a:xfrm>
            <a:off x="3063987" y="917350"/>
            <a:ext cx="1130193" cy="1241403"/>
          </a:xfrm>
          <a:prstGeom prst="rect">
            <a:avLst/>
          </a:prstGeom>
          <a:noFill/>
          <a:ln>
            <a:noFill/>
          </a:ln>
        </p:spPr>
      </p:pic>
      <p:pic>
        <p:nvPicPr>
          <p:cNvPr id="238" name="Google Shape;238;p36"/>
          <p:cNvPicPr preferRelativeResize="0"/>
          <p:nvPr/>
        </p:nvPicPr>
        <p:blipFill rotWithShape="1">
          <a:blip r:embed="rId3">
            <a:alphaModFix/>
          </a:blip>
          <a:srcRect l="74088" t="15626" r="4731" b="37574"/>
          <a:stretch/>
        </p:blipFill>
        <p:spPr>
          <a:xfrm>
            <a:off x="1054570" y="1939051"/>
            <a:ext cx="1000024" cy="1241403"/>
          </a:xfrm>
          <a:prstGeom prst="rect">
            <a:avLst/>
          </a:prstGeom>
          <a:noFill/>
          <a:ln>
            <a:noFill/>
          </a:ln>
        </p:spPr>
      </p:pic>
      <p:pic>
        <p:nvPicPr>
          <p:cNvPr id="239" name="Google Shape;239;p36"/>
          <p:cNvPicPr preferRelativeResize="0"/>
          <p:nvPr/>
        </p:nvPicPr>
        <p:blipFill rotWithShape="1">
          <a:blip r:embed="rId3">
            <a:alphaModFix/>
          </a:blip>
          <a:srcRect l="4954" t="4045" r="72413" b="45889"/>
          <a:stretch/>
        </p:blipFill>
        <p:spPr>
          <a:xfrm>
            <a:off x="6451105" y="2057578"/>
            <a:ext cx="1068547" cy="1328049"/>
          </a:xfrm>
          <a:prstGeom prst="rect">
            <a:avLst/>
          </a:prstGeom>
          <a:noFill/>
          <a:ln>
            <a:noFill/>
          </a:ln>
        </p:spPr>
      </p:pic>
      <p:sp>
        <p:nvSpPr>
          <p:cNvPr id="240" name="Google Shape;240;p36"/>
          <p:cNvSpPr txBox="1"/>
          <p:nvPr/>
        </p:nvSpPr>
        <p:spPr>
          <a:xfrm>
            <a:off x="3217984" y="2217980"/>
            <a:ext cx="8154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900" b="1">
                <a:latin typeface="Montserrat"/>
                <a:ea typeface="Montserrat"/>
                <a:cs typeface="Montserrat"/>
                <a:sym typeface="Montserrat"/>
              </a:rPr>
              <a:t>Millennial</a:t>
            </a:r>
            <a:endParaRPr sz="1200" b="1">
              <a:latin typeface="Montserrat"/>
              <a:ea typeface="Montserrat"/>
              <a:cs typeface="Montserrat"/>
              <a:sym typeface="Montserrat"/>
            </a:endParaRPr>
          </a:p>
        </p:txBody>
      </p:sp>
      <p:sp>
        <p:nvSpPr>
          <p:cNvPr id="241" name="Google Shape;241;p36"/>
          <p:cNvSpPr txBox="1"/>
          <p:nvPr/>
        </p:nvSpPr>
        <p:spPr>
          <a:xfrm>
            <a:off x="4914919" y="3302000"/>
            <a:ext cx="8154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900" b="1">
                <a:latin typeface="Montserrat"/>
                <a:ea typeface="Montserrat"/>
                <a:cs typeface="Montserrat"/>
                <a:sym typeface="Montserrat"/>
              </a:rPr>
              <a:t>Gen  X</a:t>
            </a:r>
            <a:endParaRPr sz="1200" b="1">
              <a:latin typeface="Montserrat"/>
              <a:ea typeface="Montserrat"/>
              <a:cs typeface="Montserrat"/>
              <a:sym typeface="Montserrat"/>
            </a:endParaRPr>
          </a:p>
        </p:txBody>
      </p:sp>
      <p:sp>
        <p:nvSpPr>
          <p:cNvPr id="242" name="Google Shape;242;p36"/>
          <p:cNvSpPr txBox="1"/>
          <p:nvPr/>
        </p:nvSpPr>
        <p:spPr>
          <a:xfrm>
            <a:off x="6485377" y="3407837"/>
            <a:ext cx="999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900" b="1">
                <a:latin typeface="Montserrat"/>
                <a:ea typeface="Montserrat"/>
                <a:cs typeface="Montserrat"/>
                <a:sym typeface="Montserrat"/>
              </a:rPr>
              <a:t>Baby Boomer</a:t>
            </a:r>
            <a:endParaRPr sz="1200" b="1">
              <a:latin typeface="Montserrat"/>
              <a:ea typeface="Montserrat"/>
              <a:cs typeface="Montserrat"/>
              <a:sym typeface="Montserrat"/>
            </a:endParaRPr>
          </a:p>
        </p:txBody>
      </p:sp>
      <p:sp>
        <p:nvSpPr>
          <p:cNvPr id="243" name="Google Shape;243;p36"/>
          <p:cNvSpPr/>
          <p:nvPr/>
        </p:nvSpPr>
        <p:spPr>
          <a:xfrm>
            <a:off x="3356861" y="2399258"/>
            <a:ext cx="441600" cy="836100"/>
          </a:xfrm>
          <a:prstGeom prst="upArrow">
            <a:avLst>
              <a:gd name="adj1" fmla="val 50000"/>
              <a:gd name="adj2" fmla="val 50000"/>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6"/>
          <p:cNvSpPr txBox="1"/>
          <p:nvPr/>
        </p:nvSpPr>
        <p:spPr>
          <a:xfrm>
            <a:off x="3012598" y="3262736"/>
            <a:ext cx="1130100" cy="385500"/>
          </a:xfrm>
          <a:prstGeom prst="rect">
            <a:avLst/>
          </a:prstGeom>
          <a:noFill/>
          <a:ln>
            <a:noFill/>
          </a:ln>
        </p:spPr>
        <p:txBody>
          <a:bodyPr spcFirstLastPara="1" wrap="square" lIns="0" tIns="0" rIns="0" bIns="0" anchor="t" anchorCtr="0">
            <a:noAutofit/>
          </a:bodyPr>
          <a:lstStyle/>
          <a:p>
            <a:pPr marL="45720" lvl="0" indent="-45720" algn="ctr" rtl="0">
              <a:spcBef>
                <a:spcPts val="0"/>
              </a:spcBef>
              <a:spcAft>
                <a:spcPts val="0"/>
              </a:spcAft>
              <a:buNone/>
            </a:pPr>
            <a:r>
              <a:rPr lang="en-US" sz="800" b="1">
                <a:latin typeface="Montserrat"/>
                <a:ea typeface="Montserrat"/>
                <a:cs typeface="Montserrat"/>
                <a:sym typeface="Montserrat"/>
              </a:rPr>
              <a:t> Increased 40% </a:t>
            </a:r>
            <a:br>
              <a:rPr lang="en-US" sz="800" b="1">
                <a:latin typeface="Montserrat"/>
                <a:ea typeface="Montserrat"/>
                <a:cs typeface="Montserrat"/>
                <a:sym typeface="Montserrat"/>
              </a:rPr>
            </a:br>
            <a:r>
              <a:rPr lang="en-US" sz="800">
                <a:latin typeface="Montserrat"/>
                <a:ea typeface="Montserrat"/>
                <a:cs typeface="Montserrat"/>
                <a:sym typeface="Montserrat"/>
              </a:rPr>
              <a:t>from </a:t>
            </a:r>
            <a:r>
              <a:rPr lang="en-US" sz="800" b="1">
                <a:latin typeface="Montserrat"/>
                <a:ea typeface="Montserrat"/>
                <a:cs typeface="Montserrat"/>
                <a:sym typeface="Montserrat"/>
              </a:rPr>
              <a:t>$942</a:t>
            </a:r>
            <a:r>
              <a:rPr lang="en-US" sz="800">
                <a:latin typeface="Montserrat"/>
                <a:ea typeface="Montserrat"/>
                <a:cs typeface="Montserrat"/>
                <a:sym typeface="Montserrat"/>
              </a:rPr>
              <a:t> to </a:t>
            </a:r>
            <a:r>
              <a:rPr lang="en-US" sz="800" b="1">
                <a:latin typeface="Montserrat"/>
                <a:ea typeface="Montserrat"/>
                <a:cs typeface="Montserrat"/>
                <a:sym typeface="Montserrat"/>
              </a:rPr>
              <a:t>$1,323</a:t>
            </a:r>
            <a:r>
              <a:rPr lang="en-US" sz="700" b="1">
                <a:latin typeface="Montserrat"/>
                <a:ea typeface="Montserrat"/>
                <a:cs typeface="Montserrat"/>
                <a:sym typeface="Montserrat"/>
              </a:rPr>
              <a:t> </a:t>
            </a:r>
            <a:endParaRPr sz="700" b="1">
              <a:latin typeface="Montserrat"/>
              <a:ea typeface="Montserrat"/>
              <a:cs typeface="Montserrat"/>
              <a:sym typeface="Montserrat"/>
            </a:endParaRPr>
          </a:p>
        </p:txBody>
      </p:sp>
      <p:sp>
        <p:nvSpPr>
          <p:cNvPr id="245" name="Google Shape;245;p36"/>
          <p:cNvSpPr txBox="1"/>
          <p:nvPr/>
        </p:nvSpPr>
        <p:spPr>
          <a:xfrm>
            <a:off x="6356225" y="4092825"/>
            <a:ext cx="1258200" cy="399600"/>
          </a:xfrm>
          <a:prstGeom prst="rect">
            <a:avLst/>
          </a:prstGeom>
          <a:noFill/>
          <a:ln>
            <a:noFill/>
          </a:ln>
        </p:spPr>
        <p:txBody>
          <a:bodyPr spcFirstLastPara="1" wrap="square" lIns="0" tIns="0" rIns="0" bIns="0" anchor="t" anchorCtr="0">
            <a:noAutofit/>
          </a:bodyPr>
          <a:lstStyle/>
          <a:p>
            <a:pPr marL="45720" lvl="0" indent="-45720" algn="ctr" rtl="0">
              <a:spcBef>
                <a:spcPts val="0"/>
              </a:spcBef>
              <a:spcAft>
                <a:spcPts val="0"/>
              </a:spcAft>
              <a:buNone/>
            </a:pPr>
            <a:r>
              <a:rPr lang="en-US" sz="800" b="1">
                <a:latin typeface="Montserrat"/>
                <a:ea typeface="Montserrat"/>
                <a:cs typeface="Montserrat"/>
                <a:sym typeface="Montserrat"/>
              </a:rPr>
              <a:t>Decreased 12% </a:t>
            </a:r>
            <a:br>
              <a:rPr lang="en-US" sz="800" b="1">
                <a:latin typeface="Montserrat"/>
                <a:ea typeface="Montserrat"/>
                <a:cs typeface="Montserrat"/>
                <a:sym typeface="Montserrat"/>
              </a:rPr>
            </a:br>
            <a:r>
              <a:rPr lang="en-US" sz="800">
                <a:latin typeface="Montserrat"/>
                <a:ea typeface="Montserrat"/>
                <a:cs typeface="Montserrat"/>
                <a:sym typeface="Montserrat"/>
              </a:rPr>
              <a:t>from </a:t>
            </a:r>
            <a:r>
              <a:rPr lang="en-US" sz="800" b="1">
                <a:latin typeface="Montserrat"/>
                <a:ea typeface="Montserrat"/>
                <a:cs typeface="Montserrat"/>
                <a:sym typeface="Montserrat"/>
              </a:rPr>
              <a:t>$2,921 </a:t>
            </a:r>
            <a:r>
              <a:rPr lang="en-US" sz="800">
                <a:latin typeface="Montserrat"/>
                <a:ea typeface="Montserrat"/>
                <a:cs typeface="Montserrat"/>
                <a:sym typeface="Montserrat"/>
              </a:rPr>
              <a:t>to </a:t>
            </a:r>
            <a:r>
              <a:rPr lang="en-US" sz="800" b="1">
                <a:latin typeface="Montserrat"/>
                <a:ea typeface="Montserrat"/>
                <a:cs typeface="Montserrat"/>
                <a:sym typeface="Montserrat"/>
              </a:rPr>
              <a:t>$2,568</a:t>
            </a:r>
            <a:r>
              <a:rPr lang="en-US" sz="700" b="1">
                <a:latin typeface="Montserrat"/>
                <a:ea typeface="Montserrat"/>
                <a:cs typeface="Montserrat"/>
                <a:sym typeface="Montserrat"/>
              </a:rPr>
              <a:t> </a:t>
            </a:r>
            <a:endParaRPr sz="700" b="1">
              <a:latin typeface="Montserrat"/>
              <a:ea typeface="Montserrat"/>
              <a:cs typeface="Montserrat"/>
              <a:sym typeface="Montserrat"/>
            </a:endParaRPr>
          </a:p>
        </p:txBody>
      </p:sp>
      <p:sp>
        <p:nvSpPr>
          <p:cNvPr id="246" name="Google Shape;246;p36"/>
          <p:cNvSpPr/>
          <p:nvPr/>
        </p:nvSpPr>
        <p:spPr>
          <a:xfrm rot="10800000" flipH="1">
            <a:off x="6758831" y="3578563"/>
            <a:ext cx="453000" cy="497400"/>
          </a:xfrm>
          <a:prstGeom prst="upArrow">
            <a:avLst>
              <a:gd name="adj1" fmla="val 50000"/>
              <a:gd name="adj2" fmla="val 50000"/>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6"/>
          <p:cNvSpPr/>
          <p:nvPr/>
        </p:nvSpPr>
        <p:spPr>
          <a:xfrm rot="10800000" flipH="1">
            <a:off x="5122819" y="3515103"/>
            <a:ext cx="399600" cy="265800"/>
          </a:xfrm>
          <a:prstGeom prst="upArrow">
            <a:avLst>
              <a:gd name="adj1" fmla="val 50000"/>
              <a:gd name="adj2" fmla="val 49370"/>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6"/>
          <p:cNvSpPr txBox="1"/>
          <p:nvPr/>
        </p:nvSpPr>
        <p:spPr>
          <a:xfrm>
            <a:off x="4575550" y="3840100"/>
            <a:ext cx="1353900" cy="385500"/>
          </a:xfrm>
          <a:prstGeom prst="rect">
            <a:avLst/>
          </a:prstGeom>
          <a:noFill/>
          <a:ln>
            <a:noFill/>
          </a:ln>
        </p:spPr>
        <p:txBody>
          <a:bodyPr spcFirstLastPara="1" wrap="square" lIns="0" tIns="0" rIns="0" bIns="0" anchor="t" anchorCtr="0">
            <a:noAutofit/>
          </a:bodyPr>
          <a:lstStyle/>
          <a:p>
            <a:pPr marL="45720" lvl="0" indent="-45720" algn="ctr" rtl="0">
              <a:spcBef>
                <a:spcPts val="0"/>
              </a:spcBef>
              <a:spcAft>
                <a:spcPts val="0"/>
              </a:spcAft>
              <a:buNone/>
            </a:pPr>
            <a:r>
              <a:rPr lang="en-US" sz="800" b="1">
                <a:latin typeface="Montserrat"/>
                <a:ea typeface="Montserrat"/>
                <a:cs typeface="Montserrat"/>
                <a:sym typeface="Montserrat"/>
              </a:rPr>
              <a:t>Decreased 4% </a:t>
            </a:r>
            <a:br>
              <a:rPr lang="en-US" sz="800" b="1">
                <a:latin typeface="Montserrat"/>
                <a:ea typeface="Montserrat"/>
                <a:cs typeface="Montserrat"/>
                <a:sym typeface="Montserrat"/>
              </a:rPr>
            </a:br>
            <a:r>
              <a:rPr lang="en-US" sz="800">
                <a:latin typeface="Montserrat"/>
                <a:ea typeface="Montserrat"/>
                <a:cs typeface="Montserrat"/>
                <a:sym typeface="Montserrat"/>
              </a:rPr>
              <a:t>from </a:t>
            </a:r>
            <a:r>
              <a:rPr lang="en-US" sz="800" b="1">
                <a:latin typeface="Montserrat"/>
                <a:ea typeface="Montserrat"/>
                <a:cs typeface="Montserrat"/>
                <a:sym typeface="Montserrat"/>
              </a:rPr>
              <a:t>$1,265 </a:t>
            </a:r>
            <a:r>
              <a:rPr lang="en-US" sz="800">
                <a:latin typeface="Montserrat"/>
                <a:ea typeface="Montserrat"/>
                <a:cs typeface="Montserrat"/>
                <a:sym typeface="Montserrat"/>
              </a:rPr>
              <a:t>to </a:t>
            </a:r>
            <a:r>
              <a:rPr lang="en-US" sz="800" b="1">
                <a:latin typeface="Montserrat"/>
                <a:ea typeface="Montserrat"/>
                <a:cs typeface="Montserrat"/>
                <a:sym typeface="Montserrat"/>
              </a:rPr>
              <a:t>$1,220</a:t>
            </a:r>
            <a:r>
              <a:rPr lang="en-US" sz="700" b="1">
                <a:latin typeface="Montserrat"/>
                <a:ea typeface="Montserrat"/>
                <a:cs typeface="Montserrat"/>
                <a:sym typeface="Montserrat"/>
              </a:rPr>
              <a:t> </a:t>
            </a:r>
            <a:endParaRPr sz="700" b="1">
              <a:latin typeface="Montserrat"/>
              <a:ea typeface="Montserrat"/>
              <a:cs typeface="Montserrat"/>
              <a:sym typeface="Montserrat"/>
            </a:endParaRPr>
          </a:p>
        </p:txBody>
      </p:sp>
      <p:sp>
        <p:nvSpPr>
          <p:cNvPr id="249" name="Google Shape;249;p36"/>
          <p:cNvSpPr txBox="1"/>
          <p:nvPr/>
        </p:nvSpPr>
        <p:spPr>
          <a:xfrm>
            <a:off x="910800" y="3419630"/>
            <a:ext cx="1102800" cy="311100"/>
          </a:xfrm>
          <a:prstGeom prst="rect">
            <a:avLst/>
          </a:prstGeom>
          <a:solidFill>
            <a:srgbClr val="EFEFEF"/>
          </a:solidFill>
          <a:ln>
            <a:noFill/>
          </a:ln>
        </p:spPr>
        <p:txBody>
          <a:bodyPr spcFirstLastPara="1" wrap="square" lIns="0" tIns="0" rIns="0" bIns="0" anchor="t" anchorCtr="0">
            <a:noAutofit/>
          </a:bodyPr>
          <a:lstStyle/>
          <a:p>
            <a:pPr marL="45720" lvl="0" indent="-45720" algn="ctr" rtl="0">
              <a:spcBef>
                <a:spcPts val="0"/>
              </a:spcBef>
              <a:spcAft>
                <a:spcPts val="0"/>
              </a:spcAft>
              <a:buNone/>
            </a:pPr>
            <a:r>
              <a:rPr lang="en-US" sz="800">
                <a:latin typeface="Montserrat"/>
                <a:ea typeface="Montserrat"/>
                <a:cs typeface="Montserrat"/>
                <a:sym typeface="Montserrat"/>
              </a:rPr>
              <a:t>Gave </a:t>
            </a:r>
            <a:r>
              <a:rPr lang="en-US" sz="800" b="1">
                <a:latin typeface="Montserrat"/>
                <a:ea typeface="Montserrat"/>
                <a:cs typeface="Montserrat"/>
                <a:sym typeface="Montserrat"/>
              </a:rPr>
              <a:t>$747</a:t>
            </a:r>
            <a:r>
              <a:rPr lang="en-US" sz="700" b="1">
                <a:latin typeface="Montserrat"/>
                <a:ea typeface="Montserrat"/>
                <a:cs typeface="Montserrat"/>
                <a:sym typeface="Montserrat"/>
              </a:rPr>
              <a:t> </a:t>
            </a:r>
            <a:endParaRPr sz="700" b="1">
              <a:latin typeface="Montserrat"/>
              <a:ea typeface="Montserrat"/>
              <a:cs typeface="Montserrat"/>
              <a:sym typeface="Montserrat"/>
            </a:endParaRPr>
          </a:p>
          <a:p>
            <a:pPr marL="45720" lvl="0" indent="-45720" algn="ctr" rtl="0">
              <a:spcBef>
                <a:spcPts val="0"/>
              </a:spcBef>
              <a:spcAft>
                <a:spcPts val="0"/>
              </a:spcAft>
              <a:buNone/>
            </a:pPr>
            <a:r>
              <a:rPr lang="en-US" sz="700" i="1">
                <a:latin typeface="Montserrat"/>
                <a:ea typeface="Montserrat"/>
                <a:cs typeface="Montserrat"/>
                <a:sym typeface="Montserrat"/>
              </a:rPr>
              <a:t>(Only polled in 2022)</a:t>
            </a:r>
            <a:r>
              <a:rPr lang="en-US" sz="800">
                <a:latin typeface="Montserrat"/>
                <a:ea typeface="Montserrat"/>
                <a:cs typeface="Montserrat"/>
                <a:sym typeface="Montserrat"/>
              </a:rPr>
              <a:t> </a:t>
            </a:r>
            <a:endParaRPr sz="700" b="1">
              <a:latin typeface="Montserrat"/>
              <a:ea typeface="Montserrat"/>
              <a:cs typeface="Montserrat"/>
              <a:sym typeface="Montserrat"/>
            </a:endParaRPr>
          </a:p>
        </p:txBody>
      </p:sp>
      <p:sp>
        <p:nvSpPr>
          <p:cNvPr id="250" name="Google Shape;250;p36"/>
          <p:cNvSpPr txBox="1"/>
          <p:nvPr/>
        </p:nvSpPr>
        <p:spPr>
          <a:xfrm>
            <a:off x="4914934" y="824375"/>
            <a:ext cx="3139500" cy="1075200"/>
          </a:xfrm>
          <a:prstGeom prst="rect">
            <a:avLst/>
          </a:prstGeom>
          <a:solidFill>
            <a:srgbClr val="EFEFEF"/>
          </a:solidFill>
          <a:ln>
            <a:noFill/>
          </a:ln>
        </p:spPr>
        <p:txBody>
          <a:bodyPr spcFirstLastPara="1" wrap="square" lIns="91425" tIns="91425" rIns="91425" bIns="91425" anchor="t" anchorCtr="0">
            <a:spAutoFit/>
          </a:bodyPr>
          <a:lstStyle/>
          <a:p>
            <a:pPr marL="25400" lvl="0" indent="0" algn="ctr" rtl="0">
              <a:lnSpc>
                <a:spcPct val="115000"/>
              </a:lnSpc>
              <a:spcBef>
                <a:spcPts val="800"/>
              </a:spcBef>
              <a:spcAft>
                <a:spcPts val="0"/>
              </a:spcAft>
              <a:buNone/>
            </a:pPr>
            <a:r>
              <a:rPr lang="en-US" sz="1300">
                <a:solidFill>
                  <a:schemeClr val="dk1"/>
                </a:solidFill>
                <a:latin typeface="Montserrat"/>
                <a:ea typeface="Montserrat"/>
                <a:cs typeface="Montserrat"/>
                <a:sym typeface="Montserrat"/>
              </a:rPr>
              <a:t>Over the last five years, giving by </a:t>
            </a:r>
            <a:r>
              <a:rPr lang="en-US" sz="1300" b="1">
                <a:solidFill>
                  <a:schemeClr val="dk1"/>
                </a:solidFill>
                <a:latin typeface="Montserrat"/>
                <a:ea typeface="Montserrat"/>
                <a:cs typeface="Montserrat"/>
                <a:sym typeface="Montserrat"/>
              </a:rPr>
              <a:t>Millennials increased by 40%</a:t>
            </a:r>
            <a:r>
              <a:rPr lang="en-US" sz="1300">
                <a:solidFill>
                  <a:schemeClr val="dk1"/>
                </a:solidFill>
                <a:latin typeface="Montserrat"/>
                <a:ea typeface="Montserrat"/>
                <a:cs typeface="Montserrat"/>
                <a:sym typeface="Montserrat"/>
              </a:rPr>
              <a:t> while giving by other generations decreased.</a:t>
            </a:r>
            <a:endParaRPr>
              <a:latin typeface="Montserrat"/>
              <a:ea typeface="Montserrat"/>
              <a:cs typeface="Montserrat"/>
              <a:sym typeface="Montserrat"/>
            </a:endParaRPr>
          </a:p>
        </p:txBody>
      </p:sp>
      <p:sp>
        <p:nvSpPr>
          <p:cNvPr id="251" name="Google Shape;251;p36"/>
          <p:cNvSpPr txBox="1"/>
          <p:nvPr/>
        </p:nvSpPr>
        <p:spPr>
          <a:xfrm>
            <a:off x="599733" y="4152510"/>
            <a:ext cx="4025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i="0" u="none" strike="noStrike" cap="none">
                <a:solidFill>
                  <a:srgbClr val="7F7F7F"/>
                </a:solidFill>
                <a:latin typeface="Montserrat"/>
                <a:ea typeface="Montserrat"/>
                <a:cs typeface="Montserrat"/>
                <a:sym typeface="Montserrat"/>
              </a:rPr>
              <a:t>*Data from </a:t>
            </a:r>
            <a:r>
              <a:rPr lang="en-US" sz="900">
                <a:solidFill>
                  <a:srgbClr val="7F7F7F"/>
                </a:solidFill>
                <a:latin typeface="Montserrat"/>
                <a:ea typeface="Montserrat"/>
                <a:cs typeface="Montserrat"/>
                <a:sym typeface="Montserrat"/>
              </a:rPr>
              <a:t>Giving USA </a:t>
            </a:r>
            <a:endParaRPr>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790575" y="871343"/>
            <a:ext cx="3171900" cy="806100"/>
          </a:xfrm>
          <a:prstGeom prst="rect">
            <a:avLst/>
          </a:prstGeom>
        </p:spPr>
        <p:txBody>
          <a:bodyPr spcFirstLastPara="1" wrap="square" lIns="0" tIns="144000" rIns="0" bIns="0" anchor="t" anchorCtr="0">
            <a:noAutofit/>
          </a:bodyPr>
          <a:lstStyle/>
          <a:p>
            <a:pPr marL="0" lvl="0" indent="0" algn="l" rtl="0">
              <a:spcBef>
                <a:spcPts val="0"/>
              </a:spcBef>
              <a:spcAft>
                <a:spcPts val="0"/>
              </a:spcAft>
              <a:buNone/>
            </a:pPr>
            <a:r>
              <a:rPr lang="en-US" b="1"/>
              <a:t>Presenters</a:t>
            </a:r>
            <a:endParaRPr b="1"/>
          </a:p>
        </p:txBody>
      </p:sp>
      <p:pic>
        <p:nvPicPr>
          <p:cNvPr id="97" name="Google Shape;97;p19" descr="A close up of a person&#10;&#10;Description automatically generated"/>
          <p:cNvPicPr preferRelativeResize="0">
            <a:picLocks noGrp="1"/>
          </p:cNvPicPr>
          <p:nvPr>
            <p:ph type="pic" idx="2"/>
          </p:nvPr>
        </p:nvPicPr>
        <p:blipFill rotWithShape="1">
          <a:blip r:embed="rId3">
            <a:alphaModFix/>
          </a:blip>
          <a:srcRect/>
          <a:stretch/>
        </p:blipFill>
        <p:spPr>
          <a:xfrm>
            <a:off x="790576" y="1677451"/>
            <a:ext cx="1514400" cy="1514400"/>
          </a:xfrm>
          <a:prstGeom prst="rect">
            <a:avLst/>
          </a:prstGeom>
          <a:solidFill>
            <a:schemeClr val="lt1"/>
          </a:solidFill>
          <a:ln>
            <a:noFill/>
          </a:ln>
        </p:spPr>
      </p:pic>
      <p:graphicFrame>
        <p:nvGraphicFramePr>
          <p:cNvPr id="98" name="Google Shape;98;p19"/>
          <p:cNvGraphicFramePr/>
          <p:nvPr/>
        </p:nvGraphicFramePr>
        <p:xfrm>
          <a:off x="790575" y="3322494"/>
          <a:ext cx="6818950" cy="678200"/>
        </p:xfrm>
        <a:graphic>
          <a:graphicData uri="http://schemas.openxmlformats.org/drawingml/2006/table">
            <a:tbl>
              <a:tblPr firstRow="1" bandRow="1">
                <a:noFill/>
                <a:tableStyleId>{1821D859-DCC8-42B0-8D19-5CBE0A1AF9C1}</a:tableStyleId>
              </a:tblPr>
              <a:tblGrid>
                <a:gridCol w="2452150">
                  <a:extLst>
                    <a:ext uri="{9D8B030D-6E8A-4147-A177-3AD203B41FA5}">
                      <a16:colId xmlns:a16="http://schemas.microsoft.com/office/drawing/2014/main" val="20000"/>
                    </a:ext>
                  </a:extLst>
                </a:gridCol>
                <a:gridCol w="4366800">
                  <a:extLst>
                    <a:ext uri="{9D8B030D-6E8A-4147-A177-3AD203B41FA5}">
                      <a16:colId xmlns:a16="http://schemas.microsoft.com/office/drawing/2014/main" val="20001"/>
                    </a:ext>
                  </a:extLst>
                </a:gridCol>
              </a:tblGrid>
              <a:tr h="617725">
                <a:tc>
                  <a:txBody>
                    <a:bodyPr/>
                    <a:lstStyle/>
                    <a:p>
                      <a:pPr marL="0" marR="0" lvl="0" indent="0" algn="l" rtl="0">
                        <a:lnSpc>
                          <a:spcPct val="100000"/>
                        </a:lnSpc>
                        <a:spcBef>
                          <a:spcPts val="0"/>
                        </a:spcBef>
                        <a:spcAft>
                          <a:spcPts val="0"/>
                        </a:spcAft>
                        <a:buNone/>
                      </a:pPr>
                      <a:r>
                        <a:rPr lang="en-US" b="1" u="none" strike="noStrike" cap="none">
                          <a:latin typeface="Montserrat"/>
                          <a:ea typeface="Montserrat"/>
                          <a:cs typeface="Montserrat"/>
                          <a:sym typeface="Montserrat"/>
                        </a:rPr>
                        <a:t>Jennifer Bielat</a:t>
                      </a:r>
                      <a:endParaRPr b="1" u="none" strike="noStrike" cap="none">
                        <a:latin typeface="Montserrat"/>
                        <a:ea typeface="Montserrat"/>
                        <a:cs typeface="Montserrat"/>
                        <a:sym typeface="Montserrat"/>
                      </a:endParaRPr>
                    </a:p>
                    <a:p>
                      <a:pPr marL="0" marR="0" lvl="0" indent="0" algn="l" rtl="0">
                        <a:lnSpc>
                          <a:spcPct val="100000"/>
                        </a:lnSpc>
                        <a:spcBef>
                          <a:spcPts val="0"/>
                        </a:spcBef>
                        <a:spcAft>
                          <a:spcPts val="0"/>
                        </a:spcAft>
                        <a:buNone/>
                      </a:pPr>
                      <a:r>
                        <a:rPr lang="en-US" sz="1200" u="none" strike="noStrike" cap="none">
                          <a:solidFill>
                            <a:srgbClr val="1C8972"/>
                          </a:solidFill>
                          <a:latin typeface="Montserrat"/>
                          <a:ea typeface="Montserrat"/>
                          <a:cs typeface="Montserrat"/>
                          <a:sym typeface="Montserrat"/>
                        </a:rPr>
                        <a:t>EVP, Client Strategy</a:t>
                      </a:r>
                      <a:endParaRPr>
                        <a:solidFill>
                          <a:srgbClr val="1C8972"/>
                        </a:solidFill>
                        <a:latin typeface="Montserrat"/>
                        <a:ea typeface="Montserrat"/>
                        <a:cs typeface="Montserrat"/>
                        <a:sym typeface="Montserrat"/>
                      </a:endParaRPr>
                    </a:p>
                  </a:txBody>
                  <a:tcPr marL="0" marR="68600"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b="1">
                          <a:latin typeface="Montserrat"/>
                          <a:ea typeface="Montserrat"/>
                          <a:cs typeface="Montserrat"/>
                          <a:sym typeface="Montserrat"/>
                        </a:rPr>
                        <a:t>Krista Byers</a:t>
                      </a:r>
                      <a:endParaRPr>
                        <a:latin typeface="Montserrat"/>
                        <a:ea typeface="Montserrat"/>
                        <a:cs typeface="Montserrat"/>
                        <a:sym typeface="Montserrat"/>
                      </a:endParaRPr>
                    </a:p>
                    <a:p>
                      <a:pPr marL="0" marR="0" lvl="0" indent="0" algn="l" rtl="0">
                        <a:lnSpc>
                          <a:spcPct val="100000"/>
                        </a:lnSpc>
                        <a:spcBef>
                          <a:spcPts val="0"/>
                        </a:spcBef>
                        <a:spcAft>
                          <a:spcPts val="0"/>
                        </a:spcAft>
                        <a:buNone/>
                      </a:pPr>
                      <a:r>
                        <a:rPr lang="en-US" sz="1200">
                          <a:solidFill>
                            <a:srgbClr val="1C8972"/>
                          </a:solidFill>
                          <a:latin typeface="Montserrat"/>
                          <a:ea typeface="Montserrat"/>
                          <a:cs typeface="Montserrat"/>
                          <a:sym typeface="Montserrat"/>
                        </a:rPr>
                        <a:t>National Director of Annual Giving @ JDRF International</a:t>
                      </a:r>
                      <a:endParaRPr>
                        <a:solidFill>
                          <a:srgbClr val="1C8972"/>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u="none" strike="noStrike" cap="none">
                        <a:latin typeface="Montserrat"/>
                        <a:ea typeface="Montserrat"/>
                        <a:cs typeface="Montserrat"/>
                        <a:sym typeface="Montserrat"/>
                      </a:endParaRPr>
                    </a:p>
                  </a:txBody>
                  <a:tcPr marL="0" marR="68600"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99" name="Google Shape;99;p19"/>
          <p:cNvPicPr preferRelativeResize="0"/>
          <p:nvPr/>
        </p:nvPicPr>
        <p:blipFill>
          <a:blip r:embed="rId4">
            <a:alphaModFix/>
          </a:blip>
          <a:stretch>
            <a:fillRect/>
          </a:stretch>
        </p:blipFill>
        <p:spPr>
          <a:xfrm>
            <a:off x="3242725" y="1646987"/>
            <a:ext cx="1244549" cy="15753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7"/>
          <p:cNvSpPr txBox="1">
            <a:spLocks noGrp="1"/>
          </p:cNvSpPr>
          <p:nvPr>
            <p:ph type="title"/>
          </p:nvPr>
        </p:nvSpPr>
        <p:spPr>
          <a:xfrm>
            <a:off x="1209225" y="0"/>
            <a:ext cx="6701100" cy="723735"/>
          </a:xfrm>
          <a:prstGeom prst="rect">
            <a:avLst/>
          </a:prstGeom>
          <a:solidFill>
            <a:srgbClr val="44546A">
              <a:alpha val="61009"/>
            </a:srgbClr>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accent2"/>
              </a:buClr>
              <a:buSzPts val="2700"/>
              <a:buFont typeface="Arial"/>
              <a:buNone/>
            </a:pPr>
            <a:r>
              <a:rPr lang="en-US" sz="2000" b="1">
                <a:solidFill>
                  <a:schemeClr val="lt1"/>
                </a:solidFill>
                <a:latin typeface="Montserrat"/>
                <a:ea typeface="Montserrat"/>
                <a:cs typeface="Montserrat"/>
                <a:sym typeface="Montserrat"/>
              </a:rPr>
              <a:t>GENERATIONAL GIVING | 2016 vs 2022</a:t>
            </a:r>
            <a:endParaRPr sz="2000" b="1">
              <a:solidFill>
                <a:schemeClr val="lt1"/>
              </a:solidFill>
              <a:latin typeface="Montserrat"/>
              <a:ea typeface="Montserrat"/>
              <a:cs typeface="Montserrat"/>
              <a:sym typeface="Montserrat"/>
            </a:endParaRPr>
          </a:p>
        </p:txBody>
      </p:sp>
      <p:sp>
        <p:nvSpPr>
          <p:cNvPr id="257" name="Google Shape;257;p37"/>
          <p:cNvSpPr txBox="1"/>
          <p:nvPr/>
        </p:nvSpPr>
        <p:spPr>
          <a:xfrm>
            <a:off x="1245445" y="3036315"/>
            <a:ext cx="815400" cy="138600"/>
          </a:xfrm>
          <a:prstGeom prst="rect">
            <a:avLst/>
          </a:prstGeom>
          <a:noFill/>
          <a:ln>
            <a:noFill/>
          </a:ln>
        </p:spPr>
        <p:txBody>
          <a:bodyPr spcFirstLastPara="1" wrap="square" lIns="0" tIns="0" rIns="0" bIns="0" anchor="t" anchorCtr="0">
            <a:spAutoFit/>
          </a:bodyPr>
          <a:lstStyle/>
          <a:p>
            <a:pPr marL="228600" lvl="0" indent="0" algn="l" rtl="0">
              <a:spcBef>
                <a:spcPts val="0"/>
              </a:spcBef>
              <a:spcAft>
                <a:spcPts val="0"/>
              </a:spcAft>
              <a:buNone/>
            </a:pPr>
            <a:r>
              <a:rPr lang="en-US" sz="900" b="1">
                <a:latin typeface="Montserrat"/>
                <a:ea typeface="Montserrat"/>
                <a:cs typeface="Montserrat"/>
                <a:sym typeface="Montserrat"/>
              </a:rPr>
              <a:t>Gen Z</a:t>
            </a:r>
            <a:endParaRPr sz="1200" b="1">
              <a:latin typeface="Montserrat"/>
              <a:ea typeface="Montserrat"/>
              <a:cs typeface="Montserrat"/>
              <a:sym typeface="Montserrat"/>
            </a:endParaRPr>
          </a:p>
        </p:txBody>
      </p:sp>
      <p:pic>
        <p:nvPicPr>
          <p:cNvPr id="258" name="Google Shape;258;p37"/>
          <p:cNvPicPr preferRelativeResize="0"/>
          <p:nvPr/>
        </p:nvPicPr>
        <p:blipFill rotWithShape="1">
          <a:blip r:embed="rId3">
            <a:alphaModFix/>
          </a:blip>
          <a:srcRect l="27385" t="11685" r="49257" b="41515"/>
          <a:stretch/>
        </p:blipFill>
        <p:spPr>
          <a:xfrm>
            <a:off x="4853534" y="1877866"/>
            <a:ext cx="1102793" cy="1241403"/>
          </a:xfrm>
          <a:prstGeom prst="rect">
            <a:avLst/>
          </a:prstGeom>
          <a:noFill/>
          <a:ln>
            <a:noFill/>
          </a:ln>
        </p:spPr>
      </p:pic>
      <p:pic>
        <p:nvPicPr>
          <p:cNvPr id="259" name="Google Shape;259;p37"/>
          <p:cNvPicPr preferRelativeResize="0"/>
          <p:nvPr/>
        </p:nvPicPr>
        <p:blipFill rotWithShape="1">
          <a:blip r:embed="rId3">
            <a:alphaModFix/>
          </a:blip>
          <a:srcRect l="50374" t="4043" r="25688" b="49157"/>
          <a:stretch/>
        </p:blipFill>
        <p:spPr>
          <a:xfrm>
            <a:off x="2984412" y="1295800"/>
            <a:ext cx="1130193" cy="1241403"/>
          </a:xfrm>
          <a:prstGeom prst="rect">
            <a:avLst/>
          </a:prstGeom>
          <a:noFill/>
          <a:ln>
            <a:noFill/>
          </a:ln>
        </p:spPr>
      </p:pic>
      <p:pic>
        <p:nvPicPr>
          <p:cNvPr id="260" name="Google Shape;260;p37"/>
          <p:cNvPicPr preferRelativeResize="0"/>
          <p:nvPr/>
        </p:nvPicPr>
        <p:blipFill rotWithShape="1">
          <a:blip r:embed="rId3">
            <a:alphaModFix/>
          </a:blip>
          <a:srcRect l="74088" t="15626" r="4731" b="37574"/>
          <a:stretch/>
        </p:blipFill>
        <p:spPr>
          <a:xfrm>
            <a:off x="1245445" y="1749551"/>
            <a:ext cx="1000024" cy="1241403"/>
          </a:xfrm>
          <a:prstGeom prst="rect">
            <a:avLst/>
          </a:prstGeom>
          <a:noFill/>
          <a:ln>
            <a:noFill/>
          </a:ln>
        </p:spPr>
      </p:pic>
      <p:pic>
        <p:nvPicPr>
          <p:cNvPr id="261" name="Google Shape;261;p37"/>
          <p:cNvPicPr preferRelativeResize="0"/>
          <p:nvPr/>
        </p:nvPicPr>
        <p:blipFill rotWithShape="1">
          <a:blip r:embed="rId3">
            <a:alphaModFix/>
          </a:blip>
          <a:srcRect l="4954" t="4045" r="72413" b="45889"/>
          <a:stretch/>
        </p:blipFill>
        <p:spPr>
          <a:xfrm>
            <a:off x="6746955" y="1749553"/>
            <a:ext cx="1068547" cy="1328049"/>
          </a:xfrm>
          <a:prstGeom prst="rect">
            <a:avLst/>
          </a:prstGeom>
          <a:noFill/>
          <a:ln>
            <a:noFill/>
          </a:ln>
        </p:spPr>
      </p:pic>
      <p:sp>
        <p:nvSpPr>
          <p:cNvPr id="262" name="Google Shape;262;p37"/>
          <p:cNvSpPr txBox="1"/>
          <p:nvPr/>
        </p:nvSpPr>
        <p:spPr>
          <a:xfrm>
            <a:off x="3141809" y="2555218"/>
            <a:ext cx="8154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900" b="1">
                <a:latin typeface="Montserrat"/>
                <a:ea typeface="Montserrat"/>
                <a:cs typeface="Montserrat"/>
                <a:sym typeface="Montserrat"/>
              </a:rPr>
              <a:t>Millennial</a:t>
            </a:r>
            <a:endParaRPr sz="1200" b="1">
              <a:latin typeface="Montserrat"/>
              <a:ea typeface="Montserrat"/>
              <a:cs typeface="Montserrat"/>
              <a:sym typeface="Montserrat"/>
            </a:endParaRPr>
          </a:p>
        </p:txBody>
      </p:sp>
      <p:sp>
        <p:nvSpPr>
          <p:cNvPr id="263" name="Google Shape;263;p37"/>
          <p:cNvSpPr txBox="1"/>
          <p:nvPr/>
        </p:nvSpPr>
        <p:spPr>
          <a:xfrm>
            <a:off x="5077606" y="3127025"/>
            <a:ext cx="8154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900" b="1">
                <a:latin typeface="Montserrat"/>
                <a:ea typeface="Montserrat"/>
                <a:cs typeface="Montserrat"/>
                <a:sym typeface="Montserrat"/>
              </a:rPr>
              <a:t>Gen  X</a:t>
            </a:r>
            <a:endParaRPr sz="1200" b="1">
              <a:latin typeface="Montserrat"/>
              <a:ea typeface="Montserrat"/>
              <a:cs typeface="Montserrat"/>
              <a:sym typeface="Montserrat"/>
            </a:endParaRPr>
          </a:p>
        </p:txBody>
      </p:sp>
      <p:sp>
        <p:nvSpPr>
          <p:cNvPr id="264" name="Google Shape;264;p37"/>
          <p:cNvSpPr txBox="1"/>
          <p:nvPr/>
        </p:nvSpPr>
        <p:spPr>
          <a:xfrm>
            <a:off x="6781277" y="3089662"/>
            <a:ext cx="9999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900" b="1">
                <a:latin typeface="Montserrat"/>
                <a:ea typeface="Montserrat"/>
                <a:cs typeface="Montserrat"/>
                <a:sym typeface="Montserrat"/>
              </a:rPr>
              <a:t>Baby Boomer</a:t>
            </a:r>
            <a:endParaRPr sz="1200" b="1">
              <a:latin typeface="Montserrat"/>
              <a:ea typeface="Montserrat"/>
              <a:cs typeface="Montserrat"/>
              <a:sym typeface="Montserrat"/>
            </a:endParaRPr>
          </a:p>
        </p:txBody>
      </p:sp>
      <p:sp>
        <p:nvSpPr>
          <p:cNvPr id="265" name="Google Shape;265;p37"/>
          <p:cNvSpPr txBox="1"/>
          <p:nvPr/>
        </p:nvSpPr>
        <p:spPr>
          <a:xfrm>
            <a:off x="2987848" y="2710836"/>
            <a:ext cx="1130100" cy="385500"/>
          </a:xfrm>
          <a:prstGeom prst="rect">
            <a:avLst/>
          </a:prstGeom>
          <a:solidFill>
            <a:schemeClr val="lt2"/>
          </a:solidFill>
          <a:ln>
            <a:noFill/>
          </a:ln>
        </p:spPr>
        <p:txBody>
          <a:bodyPr spcFirstLastPara="1" wrap="square" lIns="0" tIns="0" rIns="0" bIns="0" anchor="t" anchorCtr="0">
            <a:noAutofit/>
          </a:bodyPr>
          <a:lstStyle/>
          <a:p>
            <a:pPr marL="45720" lvl="0" indent="-45720" algn="ctr" rtl="0">
              <a:spcBef>
                <a:spcPts val="0"/>
              </a:spcBef>
              <a:spcAft>
                <a:spcPts val="0"/>
              </a:spcAft>
              <a:buNone/>
            </a:pPr>
            <a:r>
              <a:rPr lang="en-US" sz="800" b="1">
                <a:latin typeface="Montserrat"/>
                <a:ea typeface="Montserrat"/>
                <a:cs typeface="Montserrat"/>
                <a:sym typeface="Montserrat"/>
              </a:rPr>
              <a:t> 59%, </a:t>
            </a:r>
            <a:r>
              <a:rPr lang="en-US" sz="800">
                <a:latin typeface="Montserrat"/>
                <a:ea typeface="Montserrat"/>
                <a:cs typeface="Montserrat"/>
                <a:sym typeface="Montserrat"/>
              </a:rPr>
              <a:t>compared to 53% in 2016</a:t>
            </a:r>
            <a:endParaRPr sz="700">
              <a:latin typeface="Montserrat"/>
              <a:ea typeface="Montserrat"/>
              <a:cs typeface="Montserrat"/>
              <a:sym typeface="Montserrat"/>
            </a:endParaRPr>
          </a:p>
        </p:txBody>
      </p:sp>
      <p:sp>
        <p:nvSpPr>
          <p:cNvPr id="266" name="Google Shape;266;p37"/>
          <p:cNvSpPr txBox="1"/>
          <p:nvPr/>
        </p:nvSpPr>
        <p:spPr>
          <a:xfrm>
            <a:off x="6652125" y="3240300"/>
            <a:ext cx="1258200" cy="399600"/>
          </a:xfrm>
          <a:prstGeom prst="rect">
            <a:avLst/>
          </a:prstGeom>
          <a:solidFill>
            <a:schemeClr val="lt2"/>
          </a:solidFill>
          <a:ln>
            <a:noFill/>
          </a:ln>
        </p:spPr>
        <p:txBody>
          <a:bodyPr spcFirstLastPara="1" wrap="square" lIns="0" tIns="0" rIns="0" bIns="0" anchor="t" anchorCtr="0">
            <a:noAutofit/>
          </a:bodyPr>
          <a:lstStyle/>
          <a:p>
            <a:pPr marL="45720" lvl="0" indent="-45720" algn="ctr" rtl="0">
              <a:spcBef>
                <a:spcPts val="0"/>
              </a:spcBef>
              <a:spcAft>
                <a:spcPts val="0"/>
              </a:spcAft>
              <a:buNone/>
            </a:pPr>
            <a:r>
              <a:rPr lang="en-US" sz="800" b="1">
                <a:latin typeface="Montserrat"/>
                <a:ea typeface="Montserrat"/>
                <a:cs typeface="Montserrat"/>
                <a:sym typeface="Montserrat"/>
              </a:rPr>
              <a:t>52% </a:t>
            </a:r>
            <a:r>
              <a:rPr lang="en-US" sz="800">
                <a:latin typeface="Montserrat"/>
                <a:ea typeface="Montserrat"/>
                <a:cs typeface="Montserrat"/>
                <a:sym typeface="Montserrat"/>
              </a:rPr>
              <a:t>compared to 53% in 2016</a:t>
            </a:r>
            <a:r>
              <a:rPr lang="en-US" sz="700" b="1">
                <a:latin typeface="Montserrat"/>
                <a:ea typeface="Montserrat"/>
                <a:cs typeface="Montserrat"/>
                <a:sym typeface="Montserrat"/>
              </a:rPr>
              <a:t> </a:t>
            </a:r>
            <a:endParaRPr sz="700" b="1">
              <a:latin typeface="Montserrat"/>
              <a:ea typeface="Montserrat"/>
              <a:cs typeface="Montserrat"/>
              <a:sym typeface="Montserrat"/>
            </a:endParaRPr>
          </a:p>
        </p:txBody>
      </p:sp>
      <p:sp>
        <p:nvSpPr>
          <p:cNvPr id="267" name="Google Shape;267;p37"/>
          <p:cNvSpPr txBox="1"/>
          <p:nvPr/>
        </p:nvSpPr>
        <p:spPr>
          <a:xfrm>
            <a:off x="4808338" y="3273375"/>
            <a:ext cx="1353900" cy="385500"/>
          </a:xfrm>
          <a:prstGeom prst="rect">
            <a:avLst/>
          </a:prstGeom>
          <a:solidFill>
            <a:schemeClr val="lt2"/>
          </a:solidFill>
          <a:ln>
            <a:noFill/>
          </a:ln>
        </p:spPr>
        <p:txBody>
          <a:bodyPr spcFirstLastPara="1" wrap="square" lIns="0" tIns="0" rIns="0" bIns="0" anchor="t" anchorCtr="0">
            <a:noAutofit/>
          </a:bodyPr>
          <a:lstStyle/>
          <a:p>
            <a:pPr marL="45720" lvl="0" indent="-45720" algn="ctr" rtl="0">
              <a:spcBef>
                <a:spcPts val="0"/>
              </a:spcBef>
              <a:spcAft>
                <a:spcPts val="0"/>
              </a:spcAft>
              <a:buNone/>
            </a:pPr>
            <a:r>
              <a:rPr lang="en-US" sz="800" b="1">
                <a:latin typeface="Montserrat"/>
                <a:ea typeface="Montserrat"/>
                <a:cs typeface="Montserrat"/>
                <a:sym typeface="Montserrat"/>
              </a:rPr>
              <a:t>52%, </a:t>
            </a:r>
            <a:r>
              <a:rPr lang="en-US" sz="800">
                <a:latin typeface="Montserrat"/>
                <a:ea typeface="Montserrat"/>
                <a:cs typeface="Montserrat"/>
                <a:sym typeface="Montserrat"/>
              </a:rPr>
              <a:t>compared to 60% in 2016</a:t>
            </a:r>
            <a:endParaRPr sz="700">
              <a:latin typeface="Montserrat"/>
              <a:ea typeface="Montserrat"/>
              <a:cs typeface="Montserrat"/>
              <a:sym typeface="Montserrat"/>
            </a:endParaRPr>
          </a:p>
        </p:txBody>
      </p:sp>
      <p:sp>
        <p:nvSpPr>
          <p:cNvPr id="268" name="Google Shape;268;p37"/>
          <p:cNvSpPr txBox="1"/>
          <p:nvPr/>
        </p:nvSpPr>
        <p:spPr>
          <a:xfrm>
            <a:off x="1101675" y="3230124"/>
            <a:ext cx="1102800" cy="399600"/>
          </a:xfrm>
          <a:prstGeom prst="rect">
            <a:avLst/>
          </a:prstGeom>
          <a:solidFill>
            <a:srgbClr val="EFEFEF"/>
          </a:solidFill>
          <a:ln>
            <a:noFill/>
          </a:ln>
        </p:spPr>
        <p:txBody>
          <a:bodyPr spcFirstLastPara="1" wrap="square" lIns="0" tIns="0" rIns="0" bIns="0" anchor="t" anchorCtr="0">
            <a:noAutofit/>
          </a:bodyPr>
          <a:lstStyle/>
          <a:p>
            <a:pPr marL="45720" lvl="0" indent="-45720" algn="ctr" rtl="0">
              <a:spcBef>
                <a:spcPts val="0"/>
              </a:spcBef>
              <a:spcAft>
                <a:spcPts val="0"/>
              </a:spcAft>
              <a:buNone/>
            </a:pPr>
            <a:r>
              <a:rPr lang="en-US" sz="800" b="1">
                <a:latin typeface="Montserrat"/>
                <a:ea typeface="Montserrat"/>
                <a:cs typeface="Montserrat"/>
                <a:sym typeface="Montserrat"/>
              </a:rPr>
              <a:t>45% influenced </a:t>
            </a:r>
            <a:r>
              <a:rPr lang="en-US" sz="800">
                <a:latin typeface="Montserrat"/>
                <a:ea typeface="Montserrat"/>
                <a:cs typeface="Montserrat"/>
                <a:sym typeface="Montserrat"/>
              </a:rPr>
              <a:t>to give</a:t>
            </a:r>
            <a:endParaRPr sz="700" b="1">
              <a:latin typeface="Montserrat"/>
              <a:ea typeface="Montserrat"/>
              <a:cs typeface="Montserrat"/>
              <a:sym typeface="Montserrat"/>
            </a:endParaRPr>
          </a:p>
          <a:p>
            <a:pPr marL="45720" lvl="0" indent="-45720" algn="ctr" rtl="0">
              <a:spcBef>
                <a:spcPts val="0"/>
              </a:spcBef>
              <a:spcAft>
                <a:spcPts val="0"/>
              </a:spcAft>
              <a:buNone/>
            </a:pPr>
            <a:r>
              <a:rPr lang="en-US" sz="700" i="1">
                <a:latin typeface="Montserrat"/>
                <a:ea typeface="Montserrat"/>
                <a:cs typeface="Montserrat"/>
                <a:sym typeface="Montserrat"/>
              </a:rPr>
              <a:t>(Only polled in 2022)</a:t>
            </a:r>
            <a:r>
              <a:rPr lang="en-US" sz="800">
                <a:latin typeface="Montserrat"/>
                <a:ea typeface="Montserrat"/>
                <a:cs typeface="Montserrat"/>
                <a:sym typeface="Montserrat"/>
              </a:rPr>
              <a:t> </a:t>
            </a:r>
            <a:endParaRPr sz="700" b="1">
              <a:latin typeface="Montserrat"/>
              <a:ea typeface="Montserrat"/>
              <a:cs typeface="Montserrat"/>
              <a:sym typeface="Montserrat"/>
            </a:endParaRPr>
          </a:p>
        </p:txBody>
      </p:sp>
      <p:sp>
        <p:nvSpPr>
          <p:cNvPr id="269" name="Google Shape;269;p37"/>
          <p:cNvSpPr txBox="1"/>
          <p:nvPr/>
        </p:nvSpPr>
        <p:spPr>
          <a:xfrm>
            <a:off x="5328300" y="741750"/>
            <a:ext cx="3622200" cy="845100"/>
          </a:xfrm>
          <a:prstGeom prst="rect">
            <a:avLst/>
          </a:prstGeom>
          <a:solidFill>
            <a:srgbClr val="EFEFEF"/>
          </a:solidFill>
          <a:ln>
            <a:noFill/>
          </a:ln>
        </p:spPr>
        <p:txBody>
          <a:bodyPr spcFirstLastPara="1" wrap="square" lIns="91425" tIns="91425" rIns="91425" bIns="91425" anchor="t" anchorCtr="0">
            <a:spAutoFit/>
          </a:bodyPr>
          <a:lstStyle/>
          <a:p>
            <a:pPr marL="25400" lvl="0" indent="0" algn="ctr" rtl="0">
              <a:lnSpc>
                <a:spcPct val="115000"/>
              </a:lnSpc>
              <a:spcBef>
                <a:spcPts val="800"/>
              </a:spcBef>
              <a:spcAft>
                <a:spcPts val="0"/>
              </a:spcAft>
              <a:buNone/>
            </a:pPr>
            <a:r>
              <a:rPr lang="en-US" sz="1300">
                <a:solidFill>
                  <a:schemeClr val="dk1"/>
                </a:solidFill>
                <a:latin typeface="Montserrat"/>
                <a:ea typeface="Montserrat"/>
                <a:cs typeface="Montserrat"/>
                <a:sym typeface="Montserrat"/>
              </a:rPr>
              <a:t>Over the last five years, </a:t>
            </a:r>
            <a:r>
              <a:rPr lang="en-US" sz="1300" b="1">
                <a:solidFill>
                  <a:schemeClr val="dk1"/>
                </a:solidFill>
                <a:latin typeface="Montserrat"/>
                <a:ea typeface="Montserrat"/>
                <a:cs typeface="Montserrat"/>
                <a:sym typeface="Montserrat"/>
              </a:rPr>
              <a:t>Millennials report an increased likelihood </a:t>
            </a:r>
            <a:r>
              <a:rPr lang="en-US" sz="1300">
                <a:solidFill>
                  <a:schemeClr val="dk1"/>
                </a:solidFill>
                <a:latin typeface="Montserrat"/>
                <a:ea typeface="Montserrat"/>
                <a:cs typeface="Montserrat"/>
                <a:sym typeface="Montserrat"/>
              </a:rPr>
              <a:t>to give a gift </a:t>
            </a:r>
            <a:r>
              <a:rPr lang="en-US" sz="1300" b="1">
                <a:solidFill>
                  <a:schemeClr val="dk1"/>
                </a:solidFill>
                <a:latin typeface="Montserrat"/>
                <a:ea typeface="Montserrat"/>
                <a:cs typeface="Montserrat"/>
                <a:sym typeface="Montserrat"/>
              </a:rPr>
              <a:t>influenced by direct mail</a:t>
            </a:r>
            <a:r>
              <a:rPr lang="en-US" sz="1300">
                <a:solidFill>
                  <a:schemeClr val="dk1"/>
                </a:solidFill>
                <a:latin typeface="Montserrat"/>
                <a:ea typeface="Montserrat"/>
                <a:cs typeface="Montserrat"/>
                <a:sym typeface="Montserrat"/>
              </a:rPr>
              <a:t>.</a:t>
            </a:r>
            <a:endParaRPr>
              <a:latin typeface="Montserrat"/>
              <a:ea typeface="Montserrat"/>
              <a:cs typeface="Montserrat"/>
              <a:sym typeface="Montserrat"/>
            </a:endParaRPr>
          </a:p>
        </p:txBody>
      </p:sp>
      <p:sp>
        <p:nvSpPr>
          <p:cNvPr id="270" name="Google Shape;270;p37"/>
          <p:cNvSpPr txBox="1"/>
          <p:nvPr/>
        </p:nvSpPr>
        <p:spPr>
          <a:xfrm>
            <a:off x="599733" y="4152510"/>
            <a:ext cx="4025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i="0" u="none" strike="noStrike" cap="none">
                <a:solidFill>
                  <a:srgbClr val="7F7F7F"/>
                </a:solidFill>
                <a:latin typeface="Montserrat"/>
                <a:ea typeface="Montserrat"/>
                <a:cs typeface="Montserrat"/>
                <a:sym typeface="Montserrat"/>
              </a:rPr>
              <a:t>*Data from </a:t>
            </a:r>
            <a:r>
              <a:rPr lang="en-US" sz="900">
                <a:solidFill>
                  <a:srgbClr val="7F7F7F"/>
                </a:solidFill>
                <a:latin typeface="Montserrat"/>
                <a:ea typeface="Montserrat"/>
                <a:cs typeface="Montserrat"/>
                <a:sym typeface="Montserrat"/>
              </a:rPr>
              <a:t>Giving USA </a:t>
            </a:r>
            <a:endParaRPr>
              <a:latin typeface="Montserrat"/>
              <a:ea typeface="Montserrat"/>
              <a:cs typeface="Montserrat"/>
              <a:sym typeface="Montserrat"/>
            </a:endParaRPr>
          </a:p>
        </p:txBody>
      </p:sp>
      <p:sp>
        <p:nvSpPr>
          <p:cNvPr id="271" name="Google Shape;271;p37"/>
          <p:cNvSpPr txBox="1"/>
          <p:nvPr/>
        </p:nvSpPr>
        <p:spPr>
          <a:xfrm>
            <a:off x="3038025" y="3213225"/>
            <a:ext cx="11895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b="1">
                <a:solidFill>
                  <a:schemeClr val="accent6"/>
                </a:solidFill>
                <a:latin typeface="Montserrat"/>
                <a:ea typeface="Montserrat"/>
                <a:cs typeface="Montserrat"/>
                <a:sym typeface="Montserrat"/>
              </a:rPr>
              <a:t>6% increase in likelihood to give based on a direct mail touch</a:t>
            </a:r>
            <a:endParaRPr sz="1000" b="1">
              <a:solidFill>
                <a:schemeClr val="accent6"/>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8"/>
          <p:cNvPicPr preferRelativeResize="0"/>
          <p:nvPr/>
        </p:nvPicPr>
        <p:blipFill rotWithShape="1">
          <a:blip r:embed="rId3">
            <a:alphaModFix/>
          </a:blip>
          <a:srcRect/>
          <a:stretch/>
        </p:blipFill>
        <p:spPr>
          <a:xfrm>
            <a:off x="8025581" y="4693763"/>
            <a:ext cx="1068941" cy="414302"/>
          </a:xfrm>
          <a:prstGeom prst="rect">
            <a:avLst/>
          </a:prstGeom>
          <a:noFill/>
          <a:ln>
            <a:noFill/>
          </a:ln>
        </p:spPr>
      </p:pic>
      <p:sp>
        <p:nvSpPr>
          <p:cNvPr id="277" name="Google Shape;277;p38"/>
          <p:cNvSpPr/>
          <p:nvPr/>
        </p:nvSpPr>
        <p:spPr>
          <a:xfrm>
            <a:off x="667613" y="1744425"/>
            <a:ext cx="7933200" cy="13158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3000" b="1" i="0" u="none" strike="noStrike" cap="none" dirty="0">
                <a:solidFill>
                  <a:schemeClr val="dk1"/>
                </a:solidFill>
                <a:latin typeface="Montserrat"/>
                <a:ea typeface="Montserrat"/>
                <a:cs typeface="Montserrat"/>
                <a:sym typeface="Montserrat"/>
              </a:rPr>
              <a:t>Consumer</a:t>
            </a:r>
            <a:r>
              <a:rPr lang="en-US" sz="3000" b="1" i="0" u="none" strike="noStrike" cap="none" dirty="0">
                <a:solidFill>
                  <a:srgbClr val="B4579B"/>
                </a:solidFill>
                <a:latin typeface="Montserrat"/>
                <a:ea typeface="Montserrat"/>
                <a:cs typeface="Montserrat"/>
                <a:sym typeface="Montserrat"/>
              </a:rPr>
              <a:t> </a:t>
            </a:r>
            <a:r>
              <a:rPr lang="en-US" sz="3000" b="1" i="0" u="none" strike="noStrike" cap="none" dirty="0">
                <a:solidFill>
                  <a:srgbClr val="1C8972"/>
                </a:solidFill>
                <a:latin typeface="Montserrat"/>
                <a:ea typeface="Montserrat"/>
                <a:cs typeface="Montserrat"/>
                <a:sym typeface="Montserrat"/>
              </a:rPr>
              <a:t>beliefs </a:t>
            </a:r>
            <a:br>
              <a:rPr lang="en-US" sz="3000" b="1" i="0" u="none" strike="noStrike" cap="none" dirty="0">
                <a:solidFill>
                  <a:srgbClr val="1C8972"/>
                </a:solidFill>
                <a:latin typeface="Montserrat"/>
                <a:ea typeface="Montserrat"/>
                <a:cs typeface="Montserrat"/>
                <a:sym typeface="Montserrat"/>
              </a:rPr>
            </a:br>
            <a:r>
              <a:rPr lang="en-US" sz="3000" b="1" i="0" u="none" strike="noStrike" cap="none" dirty="0">
                <a:solidFill>
                  <a:srgbClr val="000000"/>
                </a:solidFill>
                <a:latin typeface="Montserrat"/>
                <a:ea typeface="Montserrat"/>
                <a:cs typeface="Montserrat"/>
                <a:sym typeface="Montserrat"/>
              </a:rPr>
              <a:t>and </a:t>
            </a:r>
            <a:r>
              <a:rPr lang="en-US" sz="3000" b="1" i="0" u="none" strike="noStrike" cap="none" dirty="0">
                <a:solidFill>
                  <a:srgbClr val="1C8972"/>
                </a:solidFill>
                <a:latin typeface="Montserrat"/>
                <a:ea typeface="Montserrat"/>
                <a:cs typeface="Montserrat"/>
                <a:sym typeface="Montserrat"/>
              </a:rPr>
              <a:t>behaviors</a:t>
            </a:r>
            <a:r>
              <a:rPr lang="en-US" sz="3000" b="1" i="0" u="none" strike="noStrike" cap="none" dirty="0">
                <a:solidFill>
                  <a:srgbClr val="B4579B"/>
                </a:solidFill>
                <a:latin typeface="Montserrat"/>
                <a:ea typeface="Montserrat"/>
                <a:cs typeface="Montserrat"/>
                <a:sym typeface="Montserrat"/>
              </a:rPr>
              <a:t> </a:t>
            </a:r>
            <a:r>
              <a:rPr lang="en-US" sz="3000" b="1" i="0" u="none" strike="noStrike" cap="none" dirty="0">
                <a:solidFill>
                  <a:srgbClr val="000000"/>
                </a:solidFill>
                <a:latin typeface="Montserrat"/>
                <a:ea typeface="Montserrat"/>
                <a:cs typeface="Montserrat"/>
                <a:sym typeface="Montserrat"/>
              </a:rPr>
              <a:t>are changing.</a:t>
            </a:r>
            <a:endParaRPr b="1" i="0" u="none" strike="noStrike" cap="none" dirty="0">
              <a:solidFill>
                <a:srgbClr val="000000"/>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9"/>
          <p:cNvSpPr/>
          <p:nvPr/>
        </p:nvSpPr>
        <p:spPr>
          <a:xfrm>
            <a:off x="0" y="0"/>
            <a:ext cx="9144000" cy="3041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 name="Google Shape;283;p39"/>
          <p:cNvPicPr preferRelativeResize="0"/>
          <p:nvPr/>
        </p:nvPicPr>
        <p:blipFill rotWithShape="1">
          <a:blip r:embed="rId3">
            <a:alphaModFix amt="11000"/>
          </a:blip>
          <a:srcRect t="16344" b="11239"/>
          <a:stretch/>
        </p:blipFill>
        <p:spPr>
          <a:xfrm>
            <a:off x="0" y="0"/>
            <a:ext cx="9144000" cy="4414750"/>
          </a:xfrm>
          <a:prstGeom prst="rect">
            <a:avLst/>
          </a:prstGeom>
          <a:noFill/>
          <a:ln>
            <a:noFill/>
          </a:ln>
        </p:spPr>
      </p:pic>
      <p:sp>
        <p:nvSpPr>
          <p:cNvPr id="284" name="Google Shape;284;p39"/>
          <p:cNvSpPr txBox="1">
            <a:spLocks noGrp="1"/>
          </p:cNvSpPr>
          <p:nvPr>
            <p:ph type="title"/>
          </p:nvPr>
        </p:nvSpPr>
        <p:spPr>
          <a:xfrm>
            <a:off x="287950" y="531100"/>
            <a:ext cx="4282200" cy="716400"/>
          </a:xfrm>
          <a:prstGeom prst="rect">
            <a:avLst/>
          </a:prstGeom>
          <a:noFill/>
          <a:ln>
            <a:noFill/>
          </a:ln>
        </p:spPr>
        <p:txBody>
          <a:bodyPr spcFirstLastPara="1" wrap="square" lIns="0" tIns="144000" rIns="0" bIns="0" anchor="t" anchorCtr="0">
            <a:noAutofit/>
          </a:bodyPr>
          <a:lstStyle/>
          <a:p>
            <a:pPr marL="0" lvl="0" indent="0" algn="ctr" rtl="0">
              <a:lnSpc>
                <a:spcPct val="100000"/>
              </a:lnSpc>
              <a:spcBef>
                <a:spcPts val="0"/>
              </a:spcBef>
              <a:spcAft>
                <a:spcPts val="0"/>
              </a:spcAft>
              <a:buSzPts val="2700"/>
              <a:buNone/>
            </a:pPr>
            <a:r>
              <a:rPr lang="en-US" sz="1700" b="1">
                <a:solidFill>
                  <a:srgbClr val="1C8972"/>
                </a:solidFill>
                <a:latin typeface="Montserrat"/>
                <a:ea typeface="Montserrat"/>
                <a:cs typeface="Montserrat"/>
                <a:sym typeface="Montserrat"/>
              </a:rPr>
              <a:t>Recap: The Changing Landscape</a:t>
            </a:r>
            <a:endParaRPr sz="1700" b="1">
              <a:solidFill>
                <a:srgbClr val="1C8972"/>
              </a:solidFill>
              <a:latin typeface="Montserrat"/>
              <a:ea typeface="Montserrat"/>
              <a:cs typeface="Montserrat"/>
              <a:sym typeface="Montserrat"/>
            </a:endParaRPr>
          </a:p>
        </p:txBody>
      </p:sp>
      <p:sp>
        <p:nvSpPr>
          <p:cNvPr id="285" name="Google Shape;285;p39"/>
          <p:cNvSpPr txBox="1">
            <a:spLocks noGrp="1"/>
          </p:cNvSpPr>
          <p:nvPr>
            <p:ph type="body" idx="1"/>
          </p:nvPr>
        </p:nvSpPr>
        <p:spPr>
          <a:xfrm>
            <a:off x="539050" y="1163613"/>
            <a:ext cx="6751500" cy="2895600"/>
          </a:xfrm>
          <a:prstGeom prst="rect">
            <a:avLst/>
          </a:prstGeom>
          <a:noFill/>
          <a:ln>
            <a:noFill/>
          </a:ln>
        </p:spPr>
        <p:txBody>
          <a:bodyPr spcFirstLastPara="1" wrap="square" lIns="0" tIns="34275" rIns="0" bIns="34275" anchor="t" anchorCtr="0">
            <a:noAutofit/>
          </a:bodyPr>
          <a:lstStyle/>
          <a:p>
            <a:pPr marL="342900" lvl="0" indent="-342900" algn="l" rtl="0">
              <a:lnSpc>
                <a:spcPct val="100000"/>
              </a:lnSpc>
              <a:spcBef>
                <a:spcPts val="0"/>
              </a:spcBef>
              <a:spcAft>
                <a:spcPts val="0"/>
              </a:spcAft>
              <a:buSzPts val="1600"/>
              <a:buFont typeface="Montserrat"/>
              <a:buAutoNum type="arabicPeriod"/>
            </a:pPr>
            <a:r>
              <a:rPr lang="en-US" sz="1600">
                <a:latin typeface="Montserrat"/>
                <a:ea typeface="Montserrat"/>
                <a:cs typeface="Montserrat"/>
                <a:sym typeface="Montserrat"/>
              </a:rPr>
              <a:t>The shift to digital has accelerated</a:t>
            </a:r>
            <a:br>
              <a:rPr lang="en-US" sz="1600">
                <a:latin typeface="Montserrat"/>
                <a:ea typeface="Montserrat"/>
                <a:cs typeface="Montserrat"/>
                <a:sym typeface="Montserrat"/>
              </a:rPr>
            </a:br>
            <a:endParaRPr sz="1600">
              <a:latin typeface="Montserrat"/>
              <a:ea typeface="Montserrat"/>
              <a:cs typeface="Montserrat"/>
              <a:sym typeface="Montserrat"/>
            </a:endParaRPr>
          </a:p>
          <a:p>
            <a:pPr marL="342900" lvl="0" indent="-342900" algn="l" rtl="0">
              <a:lnSpc>
                <a:spcPct val="100000"/>
              </a:lnSpc>
              <a:spcBef>
                <a:spcPts val="0"/>
              </a:spcBef>
              <a:spcAft>
                <a:spcPts val="0"/>
              </a:spcAft>
              <a:buSzPts val="1600"/>
              <a:buFont typeface="Montserrat"/>
              <a:buAutoNum type="arabicPeriod"/>
            </a:pPr>
            <a:r>
              <a:rPr lang="en-US" sz="1600">
                <a:latin typeface="Montserrat"/>
                <a:ea typeface="Montserrat"/>
                <a:cs typeface="Montserrat"/>
                <a:sym typeface="Montserrat"/>
              </a:rPr>
              <a:t>Consumers are comfortable with </a:t>
            </a:r>
            <a:br>
              <a:rPr lang="en-US" sz="1600">
                <a:latin typeface="Montserrat"/>
                <a:ea typeface="Montserrat"/>
                <a:cs typeface="Montserrat"/>
                <a:sym typeface="Montserrat"/>
              </a:rPr>
            </a:br>
            <a:r>
              <a:rPr lang="en-US" sz="1600">
                <a:latin typeface="Montserrat"/>
                <a:ea typeface="Montserrat"/>
                <a:cs typeface="Montserrat"/>
                <a:sym typeface="Montserrat"/>
              </a:rPr>
              <a:t>subscription payments</a:t>
            </a:r>
            <a:br>
              <a:rPr lang="en-US" sz="1600">
                <a:latin typeface="Montserrat"/>
                <a:ea typeface="Montserrat"/>
                <a:cs typeface="Montserrat"/>
                <a:sym typeface="Montserrat"/>
              </a:rPr>
            </a:br>
            <a:endParaRPr sz="1600">
              <a:latin typeface="Montserrat"/>
              <a:ea typeface="Montserrat"/>
              <a:cs typeface="Montserrat"/>
              <a:sym typeface="Montserrat"/>
            </a:endParaRPr>
          </a:p>
          <a:p>
            <a:pPr marL="342900" lvl="0" indent="-342900" algn="l" rtl="0">
              <a:lnSpc>
                <a:spcPct val="100000"/>
              </a:lnSpc>
              <a:spcBef>
                <a:spcPts val="0"/>
              </a:spcBef>
              <a:spcAft>
                <a:spcPts val="0"/>
              </a:spcAft>
              <a:buSzPts val="1600"/>
              <a:buFont typeface="Montserrat"/>
              <a:buAutoNum type="arabicPeriod"/>
            </a:pPr>
            <a:r>
              <a:rPr lang="en-US" sz="1600">
                <a:latin typeface="Montserrat"/>
                <a:ea typeface="Montserrat"/>
                <a:cs typeface="Montserrat"/>
                <a:sym typeface="Montserrat"/>
              </a:rPr>
              <a:t>At-home consumption will grow</a:t>
            </a:r>
            <a:br>
              <a:rPr lang="en-US" sz="1600">
                <a:latin typeface="Montserrat"/>
                <a:ea typeface="Montserrat"/>
                <a:cs typeface="Montserrat"/>
                <a:sym typeface="Montserrat"/>
              </a:rPr>
            </a:br>
            <a:endParaRPr sz="1600">
              <a:latin typeface="Montserrat"/>
              <a:ea typeface="Montserrat"/>
              <a:cs typeface="Montserrat"/>
              <a:sym typeface="Montserrat"/>
            </a:endParaRPr>
          </a:p>
          <a:p>
            <a:pPr marL="342900" lvl="0" indent="-342900" algn="l" rtl="0">
              <a:lnSpc>
                <a:spcPct val="100000"/>
              </a:lnSpc>
              <a:spcBef>
                <a:spcPts val="0"/>
              </a:spcBef>
              <a:spcAft>
                <a:spcPts val="0"/>
              </a:spcAft>
              <a:buSzPts val="1600"/>
              <a:buFont typeface="Montserrat"/>
              <a:buAutoNum type="arabicPeriod"/>
            </a:pPr>
            <a:r>
              <a:rPr lang="en-US" sz="1600">
                <a:latin typeface="Montserrat"/>
                <a:ea typeface="Montserrat"/>
                <a:cs typeface="Montserrat"/>
                <a:sym typeface="Montserrat"/>
              </a:rPr>
              <a:t>Trust with brands has never been </a:t>
            </a:r>
            <a:br>
              <a:rPr lang="en-US" sz="1600">
                <a:latin typeface="Montserrat"/>
                <a:ea typeface="Montserrat"/>
                <a:cs typeface="Montserrat"/>
                <a:sym typeface="Montserrat"/>
              </a:rPr>
            </a:br>
            <a:r>
              <a:rPr lang="en-US" sz="1600">
                <a:latin typeface="Montserrat"/>
                <a:ea typeface="Montserrat"/>
                <a:cs typeface="Montserrat"/>
                <a:sym typeface="Montserrat"/>
              </a:rPr>
              <a:t>more important</a:t>
            </a:r>
            <a:endParaRPr sz="1600">
              <a:latin typeface="Montserrat"/>
              <a:ea typeface="Montserrat"/>
              <a:cs typeface="Montserrat"/>
              <a:sym typeface="Montserrat"/>
            </a:endParaRPr>
          </a:p>
          <a:p>
            <a:pPr marL="0" lvl="0" indent="0" algn="l" rtl="0">
              <a:lnSpc>
                <a:spcPct val="100000"/>
              </a:lnSpc>
              <a:spcBef>
                <a:spcPts val="0"/>
              </a:spcBef>
              <a:spcAft>
                <a:spcPts val="0"/>
              </a:spcAft>
              <a:buNone/>
            </a:pPr>
            <a:endParaRPr sz="1600">
              <a:latin typeface="Montserrat"/>
              <a:ea typeface="Montserrat"/>
              <a:cs typeface="Montserrat"/>
              <a:sym typeface="Montserrat"/>
            </a:endParaRPr>
          </a:p>
          <a:p>
            <a:pPr marL="342900" lvl="0" indent="-342900" algn="l" rtl="0">
              <a:lnSpc>
                <a:spcPct val="100000"/>
              </a:lnSpc>
              <a:spcBef>
                <a:spcPts val="0"/>
              </a:spcBef>
              <a:spcAft>
                <a:spcPts val="0"/>
              </a:spcAft>
              <a:buSzPts val="1600"/>
              <a:buFont typeface="Montserrat"/>
              <a:buAutoNum type="arabicPeriod"/>
            </a:pPr>
            <a:r>
              <a:rPr lang="en-US" sz="1600">
                <a:latin typeface="Montserrat"/>
                <a:ea typeface="Montserrat"/>
                <a:cs typeface="Montserrat"/>
                <a:sym typeface="Montserrat"/>
              </a:rPr>
              <a:t>Generational giving is shifting</a:t>
            </a:r>
            <a:endParaRPr sz="1600">
              <a:latin typeface="Montserrat"/>
              <a:ea typeface="Montserrat"/>
              <a:cs typeface="Montserrat"/>
              <a:sym typeface="Montserrat"/>
            </a:endParaRPr>
          </a:p>
        </p:txBody>
      </p:sp>
      <p:sp>
        <p:nvSpPr>
          <p:cNvPr id="286" name="Google Shape;286;p39"/>
          <p:cNvSpPr txBox="1"/>
          <p:nvPr/>
        </p:nvSpPr>
        <p:spPr>
          <a:xfrm>
            <a:off x="5432575" y="1422425"/>
            <a:ext cx="34989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2700"/>
              <a:buFont typeface="Arial"/>
              <a:buNone/>
            </a:pPr>
            <a:r>
              <a:rPr lang="en-US" sz="3000" b="1">
                <a:solidFill>
                  <a:srgbClr val="1C8972"/>
                </a:solidFill>
                <a:latin typeface="Montserrat"/>
                <a:ea typeface="Montserrat"/>
                <a:cs typeface="Montserrat"/>
                <a:sym typeface="Montserrat"/>
              </a:rPr>
              <a:t>How Should Nonprofits Respond?</a:t>
            </a:r>
            <a:endParaRPr sz="2700" b="1"/>
          </a:p>
        </p:txBody>
      </p:sp>
      <p:sp>
        <p:nvSpPr>
          <p:cNvPr id="287" name="Google Shape;287;p39"/>
          <p:cNvSpPr/>
          <p:nvPr/>
        </p:nvSpPr>
        <p:spPr>
          <a:xfrm>
            <a:off x="4804575" y="717700"/>
            <a:ext cx="431100" cy="3129900"/>
          </a:xfrm>
          <a:prstGeom prst="rightBrace">
            <a:avLst>
              <a:gd name="adj1" fmla="val 50000"/>
              <a:gd name="adj2" fmla="val 50000"/>
            </a:avLst>
          </a:prstGeom>
          <a:noFill/>
          <a:ln w="38100" cap="flat" cmpd="sng">
            <a:solidFill>
              <a:srgbClr val="1C89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0"/>
          <p:cNvPicPr preferRelativeResize="0"/>
          <p:nvPr/>
        </p:nvPicPr>
        <p:blipFill rotWithShape="1">
          <a:blip r:embed="rId3">
            <a:alphaModFix/>
          </a:blip>
          <a:srcRect t="22699" b="22694"/>
          <a:stretch/>
        </p:blipFill>
        <p:spPr>
          <a:xfrm>
            <a:off x="0" y="0"/>
            <a:ext cx="9126577" cy="4414775"/>
          </a:xfrm>
          <a:prstGeom prst="rect">
            <a:avLst/>
          </a:prstGeom>
          <a:noFill/>
          <a:ln>
            <a:noFill/>
          </a:ln>
        </p:spPr>
      </p:pic>
      <p:sp>
        <p:nvSpPr>
          <p:cNvPr id="293" name="Google Shape;293;p40"/>
          <p:cNvSpPr/>
          <p:nvPr/>
        </p:nvSpPr>
        <p:spPr>
          <a:xfrm>
            <a:off x="-12" y="-25"/>
            <a:ext cx="9144000" cy="4414800"/>
          </a:xfrm>
          <a:prstGeom prst="rect">
            <a:avLst/>
          </a:prstGeom>
          <a:solidFill>
            <a:srgbClr val="019067">
              <a:alpha val="56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16777" y="1468900"/>
            <a:ext cx="4535100" cy="1731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700" b="1">
                <a:solidFill>
                  <a:schemeClr val="lt1"/>
                </a:solidFill>
                <a:latin typeface="Montserrat"/>
                <a:ea typeface="Montserrat"/>
                <a:cs typeface="Montserrat"/>
                <a:sym typeface="Montserrat"/>
              </a:rPr>
              <a:t>Different donors have different needs.</a:t>
            </a:r>
            <a:endParaRPr sz="2700" b="1">
              <a:solidFill>
                <a:schemeClr val="lt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1"/>
          <p:cNvSpPr txBox="1">
            <a:spLocks noGrp="1"/>
          </p:cNvSpPr>
          <p:nvPr>
            <p:ph type="sldNum" idx="12"/>
          </p:nvPr>
        </p:nvSpPr>
        <p:spPr>
          <a:xfrm>
            <a:off x="176905" y="4937683"/>
            <a:ext cx="385200" cy="170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000000"/>
                </a:solidFill>
                <a:latin typeface="Arial"/>
                <a:ea typeface="Arial"/>
                <a:cs typeface="Arial"/>
                <a:sym typeface="Arial"/>
              </a:rPr>
              <a:t>24</a:t>
            </a:fld>
            <a:endParaRPr sz="800" b="0" i="0" u="none" strike="noStrike" cap="none">
              <a:solidFill>
                <a:srgbClr val="000000"/>
              </a:solidFill>
              <a:latin typeface="Arial"/>
              <a:ea typeface="Arial"/>
              <a:cs typeface="Arial"/>
              <a:sym typeface="Arial"/>
            </a:endParaRPr>
          </a:p>
        </p:txBody>
      </p:sp>
      <p:sp>
        <p:nvSpPr>
          <p:cNvPr id="301" name="Google Shape;301;p41"/>
          <p:cNvSpPr>
            <a:spLocks noGrp="1"/>
          </p:cNvSpPr>
          <p:nvPr>
            <p:ph type="pic" idx="2"/>
          </p:nvPr>
        </p:nvSpPr>
        <p:spPr>
          <a:xfrm>
            <a:off x="6792402" y="0"/>
            <a:ext cx="2351700" cy="5143500"/>
          </a:xfrm>
          <a:prstGeom prst="rect">
            <a:avLst/>
          </a:prstGeom>
          <a:solidFill>
            <a:schemeClr val="lt1"/>
          </a:solidFill>
          <a:ln>
            <a:noFill/>
          </a:ln>
        </p:spPr>
      </p:sp>
      <p:sp>
        <p:nvSpPr>
          <p:cNvPr id="302" name="Google Shape;302;p41"/>
          <p:cNvSpPr txBox="1">
            <a:spLocks noGrp="1"/>
          </p:cNvSpPr>
          <p:nvPr>
            <p:ph type="title"/>
          </p:nvPr>
        </p:nvSpPr>
        <p:spPr>
          <a:xfrm>
            <a:off x="1400175" y="747093"/>
            <a:ext cx="3171900" cy="866400"/>
          </a:xfrm>
          <a:prstGeom prst="rect">
            <a:avLst/>
          </a:prstGeom>
          <a:noFill/>
          <a:ln>
            <a:noFill/>
          </a:ln>
        </p:spPr>
        <p:txBody>
          <a:bodyPr spcFirstLastPara="1" wrap="square" lIns="0" tIns="144000" rIns="0" bIns="0" anchor="t" anchorCtr="0">
            <a:noAutofit/>
          </a:bodyPr>
          <a:lstStyle/>
          <a:p>
            <a:pPr marL="0" lvl="0" indent="0" algn="l" rtl="0">
              <a:lnSpc>
                <a:spcPct val="80000"/>
              </a:lnSpc>
              <a:spcBef>
                <a:spcPts val="0"/>
              </a:spcBef>
              <a:spcAft>
                <a:spcPts val="0"/>
              </a:spcAft>
              <a:buClr>
                <a:schemeClr val="dk1"/>
              </a:buClr>
              <a:buSzPts val="2700"/>
              <a:buFont typeface="Arial"/>
              <a:buNone/>
            </a:pPr>
            <a:endParaRPr/>
          </a:p>
        </p:txBody>
      </p:sp>
      <p:sp>
        <p:nvSpPr>
          <p:cNvPr id="303" name="Google Shape;303;p41"/>
          <p:cNvSpPr txBox="1">
            <a:spLocks noGrp="1"/>
          </p:cNvSpPr>
          <p:nvPr>
            <p:ph type="body" idx="1"/>
          </p:nvPr>
        </p:nvSpPr>
        <p:spPr>
          <a:xfrm>
            <a:off x="1400175" y="1620407"/>
            <a:ext cx="4824600" cy="2895600"/>
          </a:xfrm>
          <a:prstGeom prst="rect">
            <a:avLst/>
          </a:prstGeom>
          <a:noFill/>
          <a:ln>
            <a:noFill/>
          </a:ln>
        </p:spPr>
        <p:txBody>
          <a:bodyPr spcFirstLastPara="1" wrap="square" lIns="0" tIns="34275" rIns="0" bIns="34275" anchor="t" anchorCtr="0">
            <a:noAutofit/>
          </a:bodyPr>
          <a:lstStyle/>
          <a:p>
            <a:pPr marL="342900" lvl="0" indent="-165100" algn="l" rtl="0">
              <a:lnSpc>
                <a:spcPct val="120000"/>
              </a:lnSpc>
              <a:spcBef>
                <a:spcPts val="800"/>
              </a:spcBef>
              <a:spcAft>
                <a:spcPts val="0"/>
              </a:spcAft>
              <a:buClr>
                <a:schemeClr val="accent1"/>
              </a:buClr>
              <a:buSzPts val="2300"/>
              <a:buFont typeface="Noto Sans Symbols"/>
              <a:buNone/>
            </a:pPr>
            <a:endParaRPr/>
          </a:p>
        </p:txBody>
      </p:sp>
      <p:pic>
        <p:nvPicPr>
          <p:cNvPr id="304" name="Google Shape;304;p41"/>
          <p:cNvPicPr preferRelativeResize="0"/>
          <p:nvPr/>
        </p:nvPicPr>
        <p:blipFill rotWithShape="1">
          <a:blip r:embed="rId3">
            <a:alphaModFix/>
          </a:blip>
          <a:srcRect/>
          <a:stretch/>
        </p:blipFill>
        <p:spPr>
          <a:xfrm>
            <a:off x="0" y="0"/>
            <a:ext cx="9144000" cy="5143501"/>
          </a:xfrm>
          <a:prstGeom prst="rect">
            <a:avLst/>
          </a:prstGeom>
          <a:noFill/>
          <a:ln>
            <a:noFill/>
          </a:ln>
        </p:spPr>
      </p:pic>
      <p:sp>
        <p:nvSpPr>
          <p:cNvPr id="305" name="Google Shape;305;p41"/>
          <p:cNvSpPr/>
          <p:nvPr/>
        </p:nvSpPr>
        <p:spPr>
          <a:xfrm rot="155420">
            <a:off x="4128046" y="1860708"/>
            <a:ext cx="740425" cy="1191377"/>
          </a:xfrm>
          <a:prstGeom prst="rect">
            <a:avLst/>
          </a:prstGeom>
        </p:spPr>
        <p:txBody>
          <a:bodyPr>
            <a:prstTxWarp prst="textPlain">
              <a:avLst/>
            </a:prstTxWarp>
          </a:bodyPr>
          <a:lstStyle/>
          <a:p>
            <a:pPr lvl="0" algn="l"/>
            <a:r>
              <a:rPr b="1" i="0" dirty="0">
                <a:ln>
                  <a:noFill/>
                </a:ln>
                <a:solidFill>
                  <a:srgbClr val="7E270A"/>
                </a:solidFill>
                <a:latin typeface="Ultra"/>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2"/>
          <p:cNvSpPr txBox="1"/>
          <p:nvPr/>
        </p:nvSpPr>
        <p:spPr>
          <a:xfrm rot="1129732">
            <a:off x="973144" y="2661435"/>
            <a:ext cx="979728" cy="307947"/>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US" sz="1100">
                <a:solidFill>
                  <a:srgbClr val="FFFFFF"/>
                </a:solidFill>
              </a:rPr>
              <a:t>New Donor</a:t>
            </a:r>
            <a:endParaRPr sz="1100">
              <a:solidFill>
                <a:srgbClr val="FFFFFF"/>
              </a:solidFill>
            </a:endParaRPr>
          </a:p>
        </p:txBody>
      </p:sp>
      <p:sp>
        <p:nvSpPr>
          <p:cNvPr id="312" name="Google Shape;312;p42"/>
          <p:cNvSpPr txBox="1"/>
          <p:nvPr/>
        </p:nvSpPr>
        <p:spPr>
          <a:xfrm rot="1237306">
            <a:off x="708031" y="3204075"/>
            <a:ext cx="979565" cy="477142"/>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US" sz="1100">
                <a:solidFill>
                  <a:srgbClr val="FFFFFF"/>
                </a:solidFill>
              </a:rPr>
              <a:t>Addressable Universe</a:t>
            </a:r>
            <a:endParaRPr sz="1100">
              <a:solidFill>
                <a:srgbClr val="FFFFFF"/>
              </a:solidFill>
            </a:endParaRPr>
          </a:p>
        </p:txBody>
      </p:sp>
      <p:sp>
        <p:nvSpPr>
          <p:cNvPr id="313" name="Google Shape;313;p42"/>
          <p:cNvSpPr txBox="1"/>
          <p:nvPr/>
        </p:nvSpPr>
        <p:spPr>
          <a:xfrm rot="1197007">
            <a:off x="1140688" y="2134531"/>
            <a:ext cx="979478" cy="307953"/>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US" sz="1100">
                <a:solidFill>
                  <a:srgbClr val="FFFFFF"/>
                </a:solidFill>
              </a:rPr>
              <a:t>Sustainer</a:t>
            </a:r>
            <a:endParaRPr sz="1100">
              <a:solidFill>
                <a:srgbClr val="FFFFFF"/>
              </a:solidFill>
            </a:endParaRPr>
          </a:p>
        </p:txBody>
      </p:sp>
      <p:sp>
        <p:nvSpPr>
          <p:cNvPr id="314" name="Google Shape;314;p42"/>
          <p:cNvSpPr txBox="1"/>
          <p:nvPr/>
        </p:nvSpPr>
        <p:spPr>
          <a:xfrm rot="1174343">
            <a:off x="1255176" y="1729796"/>
            <a:ext cx="979709" cy="307809"/>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US" sz="1100">
                <a:solidFill>
                  <a:srgbClr val="FFFFFF"/>
                </a:solidFill>
              </a:rPr>
              <a:t>Major</a:t>
            </a:r>
            <a:endParaRPr sz="1100">
              <a:solidFill>
                <a:srgbClr val="FFFFFF"/>
              </a:solidFill>
            </a:endParaRPr>
          </a:p>
        </p:txBody>
      </p:sp>
      <p:sp>
        <p:nvSpPr>
          <p:cNvPr id="315" name="Google Shape;315;p42"/>
          <p:cNvSpPr txBox="1"/>
          <p:nvPr/>
        </p:nvSpPr>
        <p:spPr>
          <a:xfrm rot="3158">
            <a:off x="244995" y="3324143"/>
            <a:ext cx="979800" cy="307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US" sz="1100">
                <a:solidFill>
                  <a:srgbClr val="FFFFFF"/>
                </a:solidFill>
              </a:rPr>
              <a:t>Legacy</a:t>
            </a:r>
            <a:endParaRPr sz="1100">
              <a:solidFill>
                <a:srgbClr val="FFFFFF"/>
              </a:solidFill>
            </a:endParaRPr>
          </a:p>
        </p:txBody>
      </p:sp>
      <p:pic>
        <p:nvPicPr>
          <p:cNvPr id="316" name="Google Shape;316;p42"/>
          <p:cNvPicPr preferRelativeResize="0"/>
          <p:nvPr/>
        </p:nvPicPr>
        <p:blipFill rotWithShape="1">
          <a:blip r:embed="rId3">
            <a:alphaModFix/>
          </a:blip>
          <a:srcRect l="15287" t="12617" r="13339" b="11324"/>
          <a:stretch/>
        </p:blipFill>
        <p:spPr>
          <a:xfrm>
            <a:off x="3987244" y="829438"/>
            <a:ext cx="3727222" cy="3971922"/>
          </a:xfrm>
          <a:prstGeom prst="rect">
            <a:avLst/>
          </a:prstGeom>
          <a:noFill/>
          <a:ln>
            <a:noFill/>
          </a:ln>
        </p:spPr>
      </p:pic>
      <p:sp>
        <p:nvSpPr>
          <p:cNvPr id="317" name="Google Shape;317;p42"/>
          <p:cNvSpPr/>
          <p:nvPr/>
        </p:nvSpPr>
        <p:spPr>
          <a:xfrm>
            <a:off x="4396300" y="946500"/>
            <a:ext cx="1238700" cy="301200"/>
          </a:xfrm>
          <a:prstGeom prst="roundRect">
            <a:avLst>
              <a:gd name="adj" fmla="val 50000"/>
            </a:avLst>
          </a:prstGeom>
          <a:solidFill>
            <a:srgbClr val="F16F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318" name="Google Shape;318;p42"/>
          <p:cNvCxnSpPr/>
          <p:nvPr/>
        </p:nvCxnSpPr>
        <p:spPr>
          <a:xfrm>
            <a:off x="5597775" y="1103525"/>
            <a:ext cx="183000" cy="190200"/>
          </a:xfrm>
          <a:prstGeom prst="straightConnector1">
            <a:avLst/>
          </a:prstGeom>
          <a:noFill/>
          <a:ln w="19050" cap="flat" cmpd="sng">
            <a:solidFill>
              <a:srgbClr val="F16F42"/>
            </a:solidFill>
            <a:prstDash val="solid"/>
            <a:round/>
            <a:headEnd type="none" w="med" len="med"/>
            <a:tailEnd type="none" w="med" len="med"/>
          </a:ln>
        </p:spPr>
      </p:cxnSp>
      <p:sp>
        <p:nvSpPr>
          <p:cNvPr id="319" name="Google Shape;319;p42"/>
          <p:cNvSpPr/>
          <p:nvPr/>
        </p:nvSpPr>
        <p:spPr>
          <a:xfrm>
            <a:off x="3867919" y="1624438"/>
            <a:ext cx="936900" cy="301200"/>
          </a:xfrm>
          <a:prstGeom prst="roundRect">
            <a:avLst>
              <a:gd name="adj" fmla="val 50000"/>
            </a:avLst>
          </a:prstGeom>
          <a:solidFill>
            <a:srgbClr val="F16F4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US" sz="900">
                <a:solidFill>
                  <a:srgbClr val="FFFFFF"/>
                </a:solidFill>
                <a:latin typeface="Montserrat" pitchFamily="2" charset="77"/>
              </a:rPr>
              <a:t>Advocate</a:t>
            </a:r>
            <a:endParaRPr sz="900">
              <a:solidFill>
                <a:srgbClr val="FFFFFF"/>
              </a:solidFill>
              <a:latin typeface="Montserrat" pitchFamily="2" charset="77"/>
            </a:endParaRPr>
          </a:p>
        </p:txBody>
      </p:sp>
      <p:cxnSp>
        <p:nvCxnSpPr>
          <p:cNvPr id="320" name="Google Shape;320;p42"/>
          <p:cNvCxnSpPr>
            <a:stCxn id="319" idx="3"/>
          </p:cNvCxnSpPr>
          <p:nvPr/>
        </p:nvCxnSpPr>
        <p:spPr>
          <a:xfrm>
            <a:off x="4804819" y="1775038"/>
            <a:ext cx="183000" cy="190200"/>
          </a:xfrm>
          <a:prstGeom prst="straightConnector1">
            <a:avLst/>
          </a:prstGeom>
          <a:noFill/>
          <a:ln w="19050" cap="flat" cmpd="sng">
            <a:solidFill>
              <a:srgbClr val="F16F42"/>
            </a:solidFill>
            <a:prstDash val="solid"/>
            <a:round/>
            <a:headEnd type="none" w="med" len="med"/>
            <a:tailEnd type="none" w="med" len="med"/>
          </a:ln>
        </p:spPr>
      </p:cxnSp>
      <p:sp>
        <p:nvSpPr>
          <p:cNvPr id="321" name="Google Shape;321;p42"/>
          <p:cNvSpPr/>
          <p:nvPr/>
        </p:nvSpPr>
        <p:spPr>
          <a:xfrm>
            <a:off x="3987244" y="3188919"/>
            <a:ext cx="936900" cy="301200"/>
          </a:xfrm>
          <a:prstGeom prst="roundRect">
            <a:avLst>
              <a:gd name="adj" fmla="val 50000"/>
            </a:avLst>
          </a:prstGeom>
          <a:solidFill>
            <a:srgbClr val="F16F4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US" sz="900">
                <a:solidFill>
                  <a:srgbClr val="FFFFFF"/>
                </a:solidFill>
                <a:latin typeface="Montserrat" pitchFamily="2" charset="77"/>
              </a:rPr>
              <a:t>Influencer</a:t>
            </a:r>
            <a:endParaRPr sz="900">
              <a:solidFill>
                <a:srgbClr val="FFFFFF"/>
              </a:solidFill>
              <a:latin typeface="Montserrat" pitchFamily="2" charset="77"/>
            </a:endParaRPr>
          </a:p>
        </p:txBody>
      </p:sp>
      <p:cxnSp>
        <p:nvCxnSpPr>
          <p:cNvPr id="322" name="Google Shape;322;p42"/>
          <p:cNvCxnSpPr>
            <a:stCxn id="321" idx="3"/>
          </p:cNvCxnSpPr>
          <p:nvPr/>
        </p:nvCxnSpPr>
        <p:spPr>
          <a:xfrm>
            <a:off x="4924144" y="3339519"/>
            <a:ext cx="183000" cy="190200"/>
          </a:xfrm>
          <a:prstGeom prst="straightConnector1">
            <a:avLst/>
          </a:prstGeom>
          <a:noFill/>
          <a:ln w="19050" cap="flat" cmpd="sng">
            <a:solidFill>
              <a:srgbClr val="F16F42"/>
            </a:solidFill>
            <a:prstDash val="solid"/>
            <a:round/>
            <a:headEnd type="none" w="med" len="med"/>
            <a:tailEnd type="none" w="med" len="med"/>
          </a:ln>
        </p:spPr>
      </p:cxnSp>
      <p:sp>
        <p:nvSpPr>
          <p:cNvPr id="323" name="Google Shape;323;p42"/>
          <p:cNvSpPr/>
          <p:nvPr/>
        </p:nvSpPr>
        <p:spPr>
          <a:xfrm>
            <a:off x="6530419" y="2998569"/>
            <a:ext cx="936900" cy="301200"/>
          </a:xfrm>
          <a:prstGeom prst="roundRect">
            <a:avLst>
              <a:gd name="adj" fmla="val 50000"/>
            </a:avLst>
          </a:prstGeom>
          <a:solidFill>
            <a:srgbClr val="F16F4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US" sz="900">
                <a:solidFill>
                  <a:srgbClr val="FFFFFF"/>
                </a:solidFill>
                <a:latin typeface="Montserrat" pitchFamily="2" charset="77"/>
              </a:rPr>
              <a:t>Visitor</a:t>
            </a:r>
            <a:endParaRPr sz="900">
              <a:solidFill>
                <a:srgbClr val="FFFFFF"/>
              </a:solidFill>
              <a:latin typeface="Montserrat" pitchFamily="2" charset="77"/>
            </a:endParaRPr>
          </a:p>
        </p:txBody>
      </p:sp>
      <p:cxnSp>
        <p:nvCxnSpPr>
          <p:cNvPr id="324" name="Google Shape;324;p42"/>
          <p:cNvCxnSpPr/>
          <p:nvPr/>
        </p:nvCxnSpPr>
        <p:spPr>
          <a:xfrm flipH="1">
            <a:off x="6359419" y="3149094"/>
            <a:ext cx="171000" cy="180600"/>
          </a:xfrm>
          <a:prstGeom prst="straightConnector1">
            <a:avLst/>
          </a:prstGeom>
          <a:noFill/>
          <a:ln w="19050" cap="flat" cmpd="sng">
            <a:solidFill>
              <a:srgbClr val="F16F42"/>
            </a:solidFill>
            <a:prstDash val="solid"/>
            <a:round/>
            <a:headEnd type="none" w="med" len="med"/>
            <a:tailEnd type="none" w="med" len="med"/>
          </a:ln>
        </p:spPr>
      </p:cxnSp>
      <p:sp>
        <p:nvSpPr>
          <p:cNvPr id="325" name="Google Shape;325;p42"/>
          <p:cNvSpPr/>
          <p:nvPr/>
        </p:nvSpPr>
        <p:spPr>
          <a:xfrm>
            <a:off x="6444694" y="2400725"/>
            <a:ext cx="936900" cy="301200"/>
          </a:xfrm>
          <a:prstGeom prst="roundRect">
            <a:avLst>
              <a:gd name="adj" fmla="val 50000"/>
            </a:avLst>
          </a:prstGeom>
          <a:solidFill>
            <a:srgbClr val="F16F4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US" sz="900">
                <a:solidFill>
                  <a:srgbClr val="FFFFFF"/>
                </a:solidFill>
                <a:latin typeface="Montserrat" pitchFamily="2" charset="77"/>
              </a:rPr>
              <a:t>Subscriber</a:t>
            </a:r>
            <a:endParaRPr sz="900">
              <a:solidFill>
                <a:srgbClr val="FFFFFF"/>
              </a:solidFill>
              <a:latin typeface="Montserrat" pitchFamily="2" charset="77"/>
            </a:endParaRPr>
          </a:p>
        </p:txBody>
      </p:sp>
      <p:cxnSp>
        <p:nvCxnSpPr>
          <p:cNvPr id="326" name="Google Shape;326;p42"/>
          <p:cNvCxnSpPr/>
          <p:nvPr/>
        </p:nvCxnSpPr>
        <p:spPr>
          <a:xfrm flipH="1">
            <a:off x="6273694" y="2551250"/>
            <a:ext cx="171000" cy="180600"/>
          </a:xfrm>
          <a:prstGeom prst="straightConnector1">
            <a:avLst/>
          </a:prstGeom>
          <a:noFill/>
          <a:ln w="19050" cap="flat" cmpd="sng">
            <a:solidFill>
              <a:srgbClr val="DB7AC6"/>
            </a:solidFill>
            <a:prstDash val="solid"/>
            <a:round/>
            <a:headEnd type="none" w="med" len="med"/>
            <a:tailEnd type="none" w="med" len="med"/>
          </a:ln>
        </p:spPr>
      </p:cxnSp>
      <p:sp>
        <p:nvSpPr>
          <p:cNvPr id="327" name="Google Shape;327;p42"/>
          <p:cNvSpPr/>
          <p:nvPr/>
        </p:nvSpPr>
        <p:spPr>
          <a:xfrm>
            <a:off x="4696594" y="2462028"/>
            <a:ext cx="936900" cy="301200"/>
          </a:xfrm>
          <a:prstGeom prst="roundRect">
            <a:avLst>
              <a:gd name="adj" fmla="val 50000"/>
            </a:avLst>
          </a:prstGeom>
          <a:solidFill>
            <a:srgbClr val="F16F4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US" sz="900">
                <a:solidFill>
                  <a:srgbClr val="FFFFFF"/>
                </a:solidFill>
                <a:latin typeface="Montserrat" pitchFamily="2" charset="77"/>
              </a:rPr>
              <a:t>Volunteer</a:t>
            </a:r>
            <a:endParaRPr sz="900">
              <a:solidFill>
                <a:srgbClr val="FFFFFF"/>
              </a:solidFill>
              <a:latin typeface="Montserrat" pitchFamily="2" charset="77"/>
            </a:endParaRPr>
          </a:p>
        </p:txBody>
      </p:sp>
      <p:cxnSp>
        <p:nvCxnSpPr>
          <p:cNvPr id="328" name="Google Shape;328;p42"/>
          <p:cNvCxnSpPr>
            <a:stCxn id="327" idx="3"/>
          </p:cNvCxnSpPr>
          <p:nvPr/>
        </p:nvCxnSpPr>
        <p:spPr>
          <a:xfrm>
            <a:off x="5633494" y="2612628"/>
            <a:ext cx="183000" cy="190200"/>
          </a:xfrm>
          <a:prstGeom prst="straightConnector1">
            <a:avLst/>
          </a:prstGeom>
          <a:noFill/>
          <a:ln w="19050" cap="flat" cmpd="sng">
            <a:solidFill>
              <a:srgbClr val="F16F42"/>
            </a:solidFill>
            <a:prstDash val="solid"/>
            <a:round/>
            <a:headEnd type="none" w="med" len="med"/>
            <a:tailEnd type="none" w="med" len="med"/>
          </a:ln>
        </p:spPr>
      </p:cxnSp>
      <p:sp>
        <p:nvSpPr>
          <p:cNvPr id="329" name="Google Shape;329;p42"/>
          <p:cNvSpPr txBox="1"/>
          <p:nvPr/>
        </p:nvSpPr>
        <p:spPr>
          <a:xfrm rot="1911">
            <a:off x="4554406" y="958599"/>
            <a:ext cx="1079100" cy="276989"/>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US" sz="900" dirty="0">
                <a:solidFill>
                  <a:srgbClr val="FFFFFF"/>
                </a:solidFill>
                <a:latin typeface="Montserrat" pitchFamily="2" charset="77"/>
              </a:rPr>
              <a:t>Event Captain</a:t>
            </a:r>
            <a:endParaRPr sz="900" dirty="0">
              <a:solidFill>
                <a:srgbClr val="FFFFFF"/>
              </a:solidFill>
              <a:latin typeface="Montserrat" pitchFamily="2" charset="77"/>
            </a:endParaRPr>
          </a:p>
        </p:txBody>
      </p:sp>
      <p:sp>
        <p:nvSpPr>
          <p:cNvPr id="330" name="Google Shape;330;p42"/>
          <p:cNvSpPr/>
          <p:nvPr/>
        </p:nvSpPr>
        <p:spPr>
          <a:xfrm>
            <a:off x="5097394" y="3575056"/>
            <a:ext cx="1323300" cy="301200"/>
          </a:xfrm>
          <a:prstGeom prst="roundRect">
            <a:avLst>
              <a:gd name="adj" fmla="val 50000"/>
            </a:avLst>
          </a:prstGeom>
          <a:solidFill>
            <a:srgbClr val="F16F4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US" sz="900">
                <a:solidFill>
                  <a:srgbClr val="FFFFFF"/>
                </a:solidFill>
                <a:latin typeface="Montserrat" pitchFamily="2" charset="77"/>
              </a:rPr>
              <a:t>Service Recipient</a:t>
            </a:r>
            <a:endParaRPr sz="900">
              <a:solidFill>
                <a:srgbClr val="FFFFFF"/>
              </a:solidFill>
              <a:latin typeface="Montserrat" pitchFamily="2" charset="77"/>
            </a:endParaRPr>
          </a:p>
        </p:txBody>
      </p:sp>
      <p:cxnSp>
        <p:nvCxnSpPr>
          <p:cNvPr id="331" name="Google Shape;331;p42"/>
          <p:cNvCxnSpPr>
            <a:stCxn id="330" idx="3"/>
          </p:cNvCxnSpPr>
          <p:nvPr/>
        </p:nvCxnSpPr>
        <p:spPr>
          <a:xfrm>
            <a:off x="6420694" y="3725656"/>
            <a:ext cx="183000" cy="190200"/>
          </a:xfrm>
          <a:prstGeom prst="straightConnector1">
            <a:avLst/>
          </a:prstGeom>
          <a:noFill/>
          <a:ln w="19050" cap="flat" cmpd="sng">
            <a:solidFill>
              <a:srgbClr val="F16F42"/>
            </a:solidFill>
            <a:prstDash val="solid"/>
            <a:round/>
            <a:headEnd type="none" w="med" len="med"/>
            <a:tailEnd type="none" w="med" len="med"/>
          </a:ln>
        </p:spPr>
      </p:cxnSp>
      <p:sp>
        <p:nvSpPr>
          <p:cNvPr id="332" name="Google Shape;332;p42"/>
          <p:cNvSpPr/>
          <p:nvPr/>
        </p:nvSpPr>
        <p:spPr>
          <a:xfrm>
            <a:off x="6186619" y="1239894"/>
            <a:ext cx="1444200" cy="301200"/>
          </a:xfrm>
          <a:prstGeom prst="roundRect">
            <a:avLst>
              <a:gd name="adj" fmla="val 50000"/>
            </a:avLst>
          </a:prstGeom>
          <a:solidFill>
            <a:srgbClr val="F16F4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US" sz="900">
                <a:solidFill>
                  <a:srgbClr val="FFFFFF"/>
                </a:solidFill>
                <a:latin typeface="Montserrat" pitchFamily="2" charset="77"/>
              </a:rPr>
              <a:t>Survey responder</a:t>
            </a:r>
            <a:endParaRPr sz="900">
              <a:solidFill>
                <a:srgbClr val="FFFFFF"/>
              </a:solidFill>
              <a:latin typeface="Montserrat" pitchFamily="2" charset="77"/>
            </a:endParaRPr>
          </a:p>
        </p:txBody>
      </p:sp>
      <p:cxnSp>
        <p:nvCxnSpPr>
          <p:cNvPr id="333" name="Google Shape;333;p42"/>
          <p:cNvCxnSpPr/>
          <p:nvPr/>
        </p:nvCxnSpPr>
        <p:spPr>
          <a:xfrm flipH="1">
            <a:off x="6656363" y="1493281"/>
            <a:ext cx="61500" cy="259500"/>
          </a:xfrm>
          <a:prstGeom prst="straightConnector1">
            <a:avLst/>
          </a:prstGeom>
          <a:noFill/>
          <a:ln w="19050" cap="flat" cmpd="sng">
            <a:solidFill>
              <a:srgbClr val="F16F42"/>
            </a:solidFill>
            <a:prstDash val="solid"/>
            <a:round/>
            <a:headEnd type="none" w="med" len="med"/>
            <a:tailEnd type="none" w="med" len="med"/>
          </a:ln>
        </p:spPr>
      </p:cxnSp>
      <p:sp>
        <p:nvSpPr>
          <p:cNvPr id="334" name="Google Shape;334;p42"/>
          <p:cNvSpPr txBox="1"/>
          <p:nvPr/>
        </p:nvSpPr>
        <p:spPr>
          <a:xfrm>
            <a:off x="128350" y="2058475"/>
            <a:ext cx="3672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US" sz="3200" b="1">
                <a:solidFill>
                  <a:schemeClr val="dk1"/>
                </a:solidFill>
                <a:latin typeface="Montserrat"/>
                <a:ea typeface="Montserrat"/>
                <a:cs typeface="Montserrat"/>
                <a:sym typeface="Montserrat"/>
              </a:rPr>
              <a:t>Today’s Reality</a:t>
            </a:r>
            <a:endParaRPr sz="1000">
              <a:solidFill>
                <a:schemeClr val="dk1"/>
              </a:solidFill>
              <a:latin typeface="Montserrat"/>
              <a:ea typeface="Montserrat"/>
              <a:cs typeface="Montserrat"/>
              <a:sym typeface="Montserrat"/>
            </a:endParaRPr>
          </a:p>
          <a:p>
            <a:pPr marL="0" lvl="0" indent="0" algn="l" rtl="0">
              <a:spcBef>
                <a:spcPts val="0"/>
              </a:spcBef>
              <a:spcAft>
                <a:spcPts val="0"/>
              </a:spcAft>
              <a:buNone/>
            </a:pPr>
            <a:endParaRPr sz="1000">
              <a:solidFill>
                <a:schemeClr val="dk1"/>
              </a:solidFill>
              <a:latin typeface="Montserrat"/>
              <a:ea typeface="Montserrat"/>
              <a:cs typeface="Montserrat"/>
              <a:sym typeface="Montserrat"/>
            </a:endParaRPr>
          </a:p>
        </p:txBody>
      </p:sp>
      <p:sp>
        <p:nvSpPr>
          <p:cNvPr id="335" name="Google Shape;335;p42"/>
          <p:cNvSpPr txBox="1"/>
          <p:nvPr/>
        </p:nvSpPr>
        <p:spPr>
          <a:xfrm>
            <a:off x="7072125" y="3988000"/>
            <a:ext cx="2381100"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i="1">
                <a:solidFill>
                  <a:srgbClr val="919191"/>
                </a:solidFill>
                <a:latin typeface="Montserrat" pitchFamily="2" charset="77"/>
              </a:rPr>
              <a:t>Credit: Claire Axelrad</a:t>
            </a:r>
            <a:endParaRPr sz="900" i="1">
              <a:solidFill>
                <a:srgbClr val="919191"/>
              </a:solidFill>
              <a:latin typeface="Montserrat" pitchFamily="2" charset="77"/>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3"/>
          <p:cNvSpPr txBox="1">
            <a:spLocks noGrp="1"/>
          </p:cNvSpPr>
          <p:nvPr>
            <p:ph type="title"/>
          </p:nvPr>
        </p:nvSpPr>
        <p:spPr>
          <a:xfrm>
            <a:off x="1095124" y="1026543"/>
            <a:ext cx="7182600" cy="866400"/>
          </a:xfrm>
          <a:prstGeom prst="rect">
            <a:avLst/>
          </a:prstGeom>
          <a:noFill/>
          <a:ln>
            <a:noFill/>
          </a:ln>
        </p:spPr>
        <p:txBody>
          <a:bodyPr spcFirstLastPara="1" wrap="square" lIns="0" tIns="144000" rIns="0" bIns="0" anchor="t" anchorCtr="0">
            <a:noAutofit/>
          </a:bodyPr>
          <a:lstStyle/>
          <a:p>
            <a:pPr marL="0" marR="0" lvl="0" indent="0" algn="ctr" rtl="0">
              <a:lnSpc>
                <a:spcPct val="80000"/>
              </a:lnSpc>
              <a:spcBef>
                <a:spcPts val="0"/>
              </a:spcBef>
              <a:spcAft>
                <a:spcPts val="0"/>
              </a:spcAft>
              <a:buClr>
                <a:schemeClr val="dk1"/>
              </a:buClr>
              <a:buSzPts val="2700"/>
              <a:buFont typeface="Arial"/>
              <a:buNone/>
            </a:pPr>
            <a:r>
              <a:rPr lang="en-US" sz="2500" b="1">
                <a:latin typeface="Montserrat"/>
                <a:ea typeface="Montserrat"/>
                <a:cs typeface="Montserrat"/>
                <a:sym typeface="Montserrat"/>
              </a:rPr>
              <a:t>Our goal is to spark energy through interactions and engagement</a:t>
            </a:r>
            <a:r>
              <a:rPr lang="en-US" sz="2500" b="1">
                <a:solidFill>
                  <a:schemeClr val="accent1"/>
                </a:solidFill>
                <a:latin typeface="Montserrat"/>
                <a:ea typeface="Montserrat"/>
                <a:cs typeface="Montserrat"/>
                <a:sym typeface="Montserrat"/>
              </a:rPr>
              <a:t>.</a:t>
            </a:r>
            <a:endParaRPr sz="2500" b="1">
              <a:solidFill>
                <a:schemeClr val="accent1"/>
              </a:solidFill>
              <a:latin typeface="Montserrat"/>
              <a:ea typeface="Montserrat"/>
              <a:cs typeface="Montserrat"/>
              <a:sym typeface="Montserrat"/>
            </a:endParaRPr>
          </a:p>
        </p:txBody>
      </p:sp>
      <p:sp>
        <p:nvSpPr>
          <p:cNvPr id="341" name="Google Shape;341;p43"/>
          <p:cNvSpPr txBox="1">
            <a:spLocks noGrp="1"/>
          </p:cNvSpPr>
          <p:nvPr>
            <p:ph type="body" idx="1"/>
          </p:nvPr>
        </p:nvSpPr>
        <p:spPr>
          <a:xfrm>
            <a:off x="1095125" y="1981200"/>
            <a:ext cx="6734400" cy="2920200"/>
          </a:xfrm>
          <a:prstGeom prst="rect">
            <a:avLst/>
          </a:prstGeom>
          <a:noFill/>
          <a:ln>
            <a:noFill/>
          </a:ln>
        </p:spPr>
        <p:txBody>
          <a:bodyPr spcFirstLastPara="1" wrap="square" lIns="0" tIns="34275" rIns="0" bIns="34275" anchor="t" anchorCtr="0">
            <a:noAutofit/>
          </a:bodyPr>
          <a:lstStyle/>
          <a:p>
            <a:pPr marL="457200" lvl="0" indent="-336550" algn="l" rtl="0">
              <a:lnSpc>
                <a:spcPct val="100000"/>
              </a:lnSpc>
              <a:spcBef>
                <a:spcPts val="800"/>
              </a:spcBef>
              <a:spcAft>
                <a:spcPts val="0"/>
              </a:spcAft>
              <a:buSzPts val="1700"/>
              <a:buFont typeface="Montserrat"/>
              <a:buChar char="●"/>
            </a:pPr>
            <a:r>
              <a:rPr lang="en-US" sz="1700">
                <a:latin typeface="Montserrat"/>
                <a:ea typeface="Montserrat"/>
                <a:cs typeface="Montserrat"/>
                <a:sym typeface="Montserrat"/>
              </a:rPr>
              <a:t>Create opportunities to engage</a:t>
            </a:r>
            <a:endParaRPr sz="1700">
              <a:latin typeface="Montserrat"/>
              <a:ea typeface="Montserrat"/>
              <a:cs typeface="Montserrat"/>
              <a:sym typeface="Montserrat"/>
            </a:endParaRPr>
          </a:p>
          <a:p>
            <a:pPr marL="457200" lvl="0" indent="-336550" algn="l" rtl="0">
              <a:lnSpc>
                <a:spcPct val="100000"/>
              </a:lnSpc>
              <a:spcBef>
                <a:spcPts val="0"/>
              </a:spcBef>
              <a:spcAft>
                <a:spcPts val="0"/>
              </a:spcAft>
              <a:buSzPts val="1700"/>
              <a:buFont typeface="Montserrat"/>
              <a:buChar char="●"/>
            </a:pPr>
            <a:r>
              <a:rPr lang="en-US" sz="1700">
                <a:latin typeface="Montserrat"/>
                <a:ea typeface="Montserrat"/>
                <a:cs typeface="Montserrat"/>
                <a:sym typeface="Montserrat"/>
              </a:rPr>
              <a:t>Create a seamless brand experience</a:t>
            </a:r>
            <a:endParaRPr sz="1700">
              <a:latin typeface="Montserrat"/>
              <a:ea typeface="Montserrat"/>
              <a:cs typeface="Montserrat"/>
              <a:sym typeface="Montserrat"/>
            </a:endParaRPr>
          </a:p>
          <a:p>
            <a:pPr marL="457200" lvl="0" indent="-336550" algn="l" rtl="0">
              <a:lnSpc>
                <a:spcPct val="100000"/>
              </a:lnSpc>
              <a:spcBef>
                <a:spcPts val="0"/>
              </a:spcBef>
              <a:spcAft>
                <a:spcPts val="0"/>
              </a:spcAft>
              <a:buSzPts val="1700"/>
              <a:buFont typeface="Montserrat"/>
              <a:buChar char="●"/>
            </a:pPr>
            <a:r>
              <a:rPr lang="en-US" sz="1700">
                <a:latin typeface="Montserrat"/>
                <a:ea typeface="Montserrat"/>
                <a:cs typeface="Montserrat"/>
                <a:sym typeface="Montserrat"/>
              </a:rPr>
              <a:t>Create community </a:t>
            </a:r>
            <a:r>
              <a:rPr lang="en-US" sz="1700" i="1">
                <a:latin typeface="Montserrat"/>
                <a:ea typeface="Montserrat"/>
                <a:cs typeface="Montserrat"/>
                <a:sym typeface="Montserrat"/>
              </a:rPr>
              <a:t>platforms </a:t>
            </a:r>
            <a:r>
              <a:rPr lang="en-US" sz="1700">
                <a:latin typeface="Montserrat"/>
                <a:ea typeface="Montserrat"/>
                <a:cs typeface="Montserrat"/>
                <a:sym typeface="Montserrat"/>
              </a:rPr>
              <a:t>enabling constituents to engage with one-another </a:t>
            </a:r>
            <a:endParaRPr sz="1700">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4"/>
          <p:cNvPicPr preferRelativeResize="0"/>
          <p:nvPr/>
        </p:nvPicPr>
        <p:blipFill rotWithShape="1">
          <a:blip r:embed="rId3">
            <a:alphaModFix/>
          </a:blip>
          <a:srcRect b="15690"/>
          <a:stretch/>
        </p:blipFill>
        <p:spPr>
          <a:xfrm>
            <a:off x="0" y="0"/>
            <a:ext cx="9126577" cy="4414775"/>
          </a:xfrm>
          <a:prstGeom prst="rect">
            <a:avLst/>
          </a:prstGeom>
          <a:noFill/>
          <a:ln>
            <a:noFill/>
          </a:ln>
        </p:spPr>
      </p:pic>
      <p:sp>
        <p:nvSpPr>
          <p:cNvPr id="347" name="Google Shape;347;p44"/>
          <p:cNvSpPr/>
          <p:nvPr/>
        </p:nvSpPr>
        <p:spPr>
          <a:xfrm>
            <a:off x="-8712" y="-12"/>
            <a:ext cx="9144000" cy="4414800"/>
          </a:xfrm>
          <a:prstGeom prst="rect">
            <a:avLst/>
          </a:prstGeom>
          <a:solidFill>
            <a:srgbClr val="019067">
              <a:alpha val="56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4"/>
          <p:cNvSpPr/>
          <p:nvPr/>
        </p:nvSpPr>
        <p:spPr>
          <a:xfrm>
            <a:off x="616777" y="1468900"/>
            <a:ext cx="4535100" cy="1731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chemeClr val="lt1"/>
                </a:solidFill>
                <a:latin typeface="Montserrat"/>
                <a:ea typeface="Montserrat"/>
                <a:cs typeface="Montserrat"/>
                <a:sym typeface="Montserrat"/>
              </a:rPr>
              <a:t>Fundraising programs have expanded far beyond annual fund and email campaigns</a:t>
            </a:r>
            <a:endParaRPr sz="110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45" descr="A close up of a sunset&#10;&#10;Description generated with very high confidence"/>
          <p:cNvPicPr preferRelativeResize="0"/>
          <p:nvPr/>
        </p:nvPicPr>
        <p:blipFill rotWithShape="1">
          <a:blip r:embed="rId3">
            <a:alphaModFix/>
          </a:blip>
          <a:srcRect t="13167" r="5249" b="5952"/>
          <a:stretch/>
        </p:blipFill>
        <p:spPr>
          <a:xfrm>
            <a:off x="0" y="0"/>
            <a:ext cx="9144001" cy="4390350"/>
          </a:xfrm>
          <a:prstGeom prst="rect">
            <a:avLst/>
          </a:prstGeom>
          <a:noFill/>
          <a:ln>
            <a:noFill/>
          </a:ln>
        </p:spPr>
      </p:pic>
      <p:sp>
        <p:nvSpPr>
          <p:cNvPr id="354" name="Google Shape;354;p45"/>
          <p:cNvSpPr/>
          <p:nvPr/>
        </p:nvSpPr>
        <p:spPr>
          <a:xfrm>
            <a:off x="-12" y="-12237"/>
            <a:ext cx="9144000" cy="4414800"/>
          </a:xfrm>
          <a:prstGeom prst="rect">
            <a:avLst/>
          </a:prstGeom>
          <a:solidFill>
            <a:srgbClr val="019067">
              <a:alpha val="56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5"/>
          <p:cNvSpPr/>
          <p:nvPr/>
        </p:nvSpPr>
        <p:spPr>
          <a:xfrm>
            <a:off x="616675" y="1564150"/>
            <a:ext cx="4999800" cy="1731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100" b="1">
                <a:solidFill>
                  <a:schemeClr val="lt1"/>
                </a:solidFill>
                <a:latin typeface="Montserrat"/>
                <a:ea typeface="Montserrat"/>
                <a:cs typeface="Montserrat"/>
                <a:sym typeface="Montserrat"/>
              </a:rPr>
              <a:t>Brand experience is sensations, feelings, cognitions, and behavioral responses evoked by brand-related stimuli that are part of a brand's design and identity, packaging, communications, and environments.</a:t>
            </a:r>
            <a:endParaRPr sz="2100" b="1">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2100" b="1">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700"/>
              <a:buFont typeface="Arial"/>
              <a:buNone/>
            </a:pPr>
            <a:endParaRPr sz="2100" b="1">
              <a:solidFill>
                <a:schemeClr val="lt1"/>
              </a:solidFill>
              <a:latin typeface="Montserrat"/>
              <a:ea typeface="Montserrat"/>
              <a:cs typeface="Montserrat"/>
              <a:sym typeface="Montserrat"/>
            </a:endParaRPr>
          </a:p>
        </p:txBody>
      </p:sp>
      <p:sp>
        <p:nvSpPr>
          <p:cNvPr id="356" name="Google Shape;356;p45"/>
          <p:cNvSpPr/>
          <p:nvPr/>
        </p:nvSpPr>
        <p:spPr>
          <a:xfrm>
            <a:off x="5767116" y="967285"/>
            <a:ext cx="3527535" cy="3435290"/>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41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424242"/>
              </a:buClr>
              <a:buSzPts val="1200"/>
              <a:buFont typeface="Arial"/>
              <a:buNone/>
            </a:pPr>
            <a:endParaRPr sz="1200" b="0" i="0" u="none" strike="noStrike" cap="none">
              <a:solidFill>
                <a:srgbClr val="424242"/>
              </a:solidFill>
              <a:latin typeface="Calibri"/>
              <a:ea typeface="Calibri"/>
              <a:cs typeface="Calibri"/>
              <a:sym typeface="Calibri"/>
            </a:endParaRPr>
          </a:p>
        </p:txBody>
      </p:sp>
      <p:sp>
        <p:nvSpPr>
          <p:cNvPr id="357" name="Google Shape;357;p45"/>
          <p:cNvSpPr txBox="1"/>
          <p:nvPr/>
        </p:nvSpPr>
        <p:spPr>
          <a:xfrm rot="488913">
            <a:off x="6015433" y="1357064"/>
            <a:ext cx="3030900" cy="2655724"/>
          </a:xfrm>
          <a:prstGeom prst="rect">
            <a:avLst/>
          </a:prstGeom>
          <a:noFill/>
          <a:ln>
            <a:noFill/>
          </a:ln>
        </p:spPr>
        <p:txBody>
          <a:bodyPr spcFirstLastPara="1" wrap="square" lIns="68575" tIns="34275" rIns="68575" bIns="34275" anchor="ctr" anchorCtr="0">
            <a:normAutofit/>
          </a:bodyPr>
          <a:lstStyle/>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dirty="0">
                <a:solidFill>
                  <a:srgbClr val="424242"/>
                </a:solidFill>
                <a:latin typeface="Montserrat" pitchFamily="2" charset="77"/>
                <a:sym typeface="Arial"/>
              </a:rPr>
              <a:t>What does </a:t>
            </a:r>
            <a:br>
              <a:rPr lang="en-US" sz="2700" b="0" i="0" u="none" strike="noStrike" cap="none" dirty="0">
                <a:solidFill>
                  <a:srgbClr val="424242"/>
                </a:solidFill>
                <a:latin typeface="Montserrat" pitchFamily="2" charset="77"/>
                <a:sym typeface="Arial"/>
              </a:rPr>
            </a:br>
            <a:r>
              <a:rPr lang="en-US" sz="2700" b="0" i="0" u="none" strike="noStrike" cap="none" dirty="0">
                <a:solidFill>
                  <a:srgbClr val="424242"/>
                </a:solidFill>
                <a:latin typeface="Montserrat" pitchFamily="2" charset="77"/>
                <a:sym typeface="Arial"/>
              </a:rPr>
              <a:t>an </a:t>
            </a:r>
            <a:r>
              <a:rPr lang="en-US" sz="2700" b="1" i="0" u="none" strike="noStrike" cap="none" dirty="0">
                <a:solidFill>
                  <a:srgbClr val="424242"/>
                </a:solidFill>
                <a:latin typeface="Montserrat" pitchFamily="2" charset="77"/>
                <a:sym typeface="Arial"/>
              </a:rPr>
              <a:t>exceptional brand experience </a:t>
            </a:r>
            <a:r>
              <a:rPr lang="en-US" sz="2700" b="0" i="0" u="none" strike="noStrike" cap="none" dirty="0">
                <a:solidFill>
                  <a:srgbClr val="424242"/>
                </a:solidFill>
                <a:latin typeface="Montserrat" pitchFamily="2" charset="77"/>
                <a:sym typeface="Arial"/>
              </a:rPr>
              <a:t>look and feel like?</a:t>
            </a:r>
            <a:endParaRPr sz="1500" b="0" i="0" u="none" strike="noStrike" cap="none" dirty="0">
              <a:solidFill>
                <a:srgbClr val="000000"/>
              </a:solidFill>
              <a:latin typeface="Montserrat" pitchFamily="2" charset="77"/>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grpSp>
        <p:nvGrpSpPr>
          <p:cNvPr id="363" name="Google Shape;363;p46"/>
          <p:cNvGrpSpPr/>
          <p:nvPr/>
        </p:nvGrpSpPr>
        <p:grpSpPr>
          <a:xfrm>
            <a:off x="2707275" y="831743"/>
            <a:ext cx="5852722" cy="3480016"/>
            <a:chOff x="3247" y="431820"/>
            <a:chExt cx="8061600" cy="5263182"/>
          </a:xfrm>
        </p:grpSpPr>
        <p:sp>
          <p:nvSpPr>
            <p:cNvPr id="364" name="Google Shape;364;p46"/>
            <p:cNvSpPr/>
            <p:nvPr/>
          </p:nvSpPr>
          <p:spPr>
            <a:xfrm>
              <a:off x="3247" y="431820"/>
              <a:ext cx="8061600" cy="1578900"/>
            </a:xfrm>
            <a:prstGeom prst="rect">
              <a:avLst/>
            </a:prstGeom>
            <a:solidFill>
              <a:srgbClr val="77C5DB"/>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700" b="1" i="0" u="none" strike="noStrike" cap="none">
                <a:solidFill>
                  <a:srgbClr val="000000"/>
                </a:solidFill>
                <a:latin typeface="Montserrat"/>
                <a:ea typeface="Montserrat"/>
                <a:cs typeface="Montserrat"/>
                <a:sym typeface="Montserrat"/>
              </a:endParaRPr>
            </a:p>
          </p:txBody>
        </p:sp>
        <p:sp>
          <p:nvSpPr>
            <p:cNvPr id="365" name="Google Shape;365;p46"/>
            <p:cNvSpPr txBox="1"/>
            <p:nvPr/>
          </p:nvSpPr>
          <p:spPr>
            <a:xfrm>
              <a:off x="3251" y="596717"/>
              <a:ext cx="7880100" cy="1413900"/>
            </a:xfrm>
            <a:prstGeom prst="rect">
              <a:avLst/>
            </a:prstGeom>
            <a:noFill/>
            <a:ln>
              <a:noFill/>
            </a:ln>
          </p:spPr>
          <p:txBody>
            <a:bodyPr spcFirstLastPara="1" wrap="square" lIns="188600" tIns="188600" rIns="188600" bIns="188600" anchor="ctr" anchorCtr="0">
              <a:noAutofit/>
            </a:bodyPr>
            <a:lstStyle/>
            <a:p>
              <a:pPr marL="0" marR="0" lvl="0" indent="0" algn="ctr" rtl="0">
                <a:lnSpc>
                  <a:spcPct val="90000"/>
                </a:lnSpc>
                <a:spcBef>
                  <a:spcPts val="0"/>
                </a:spcBef>
                <a:spcAft>
                  <a:spcPts val="0"/>
                </a:spcAft>
                <a:buClr>
                  <a:schemeClr val="lt1"/>
                </a:buClr>
                <a:buSzPts val="5000"/>
                <a:buFont typeface="Arial Black"/>
                <a:buNone/>
              </a:pPr>
              <a:r>
                <a:rPr lang="en-US" sz="4600" b="1" i="0" u="none" strike="noStrike" cap="none">
                  <a:solidFill>
                    <a:schemeClr val="lt1"/>
                  </a:solidFill>
                  <a:latin typeface="Montserrat"/>
                  <a:ea typeface="Montserrat"/>
                  <a:cs typeface="Montserrat"/>
                  <a:sym typeface="Montserrat"/>
                </a:rPr>
                <a:t>I’m Recognized</a:t>
              </a:r>
              <a:endParaRPr sz="700" b="1" i="0" u="none" strike="noStrike" cap="none">
                <a:solidFill>
                  <a:srgbClr val="000000"/>
                </a:solidFill>
                <a:latin typeface="Montserrat"/>
                <a:ea typeface="Montserrat"/>
                <a:cs typeface="Montserrat"/>
                <a:sym typeface="Montserrat"/>
              </a:endParaRPr>
            </a:p>
          </p:txBody>
        </p:sp>
        <p:sp>
          <p:nvSpPr>
            <p:cNvPr id="366" name="Google Shape;366;p46"/>
            <p:cNvSpPr/>
            <p:nvPr/>
          </p:nvSpPr>
          <p:spPr>
            <a:xfrm>
              <a:off x="3247" y="2273961"/>
              <a:ext cx="8061600" cy="1578900"/>
            </a:xfrm>
            <a:prstGeom prst="rect">
              <a:avLst/>
            </a:prstGeom>
            <a:solidFill>
              <a:srgbClr val="8C71AB"/>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700" b="1" i="0" u="none" strike="noStrike" cap="none">
                <a:solidFill>
                  <a:srgbClr val="000000"/>
                </a:solidFill>
                <a:latin typeface="Montserrat"/>
                <a:ea typeface="Montserrat"/>
                <a:cs typeface="Montserrat"/>
                <a:sym typeface="Montserrat"/>
              </a:endParaRPr>
            </a:p>
          </p:txBody>
        </p:sp>
        <p:sp>
          <p:nvSpPr>
            <p:cNvPr id="367" name="Google Shape;367;p46"/>
            <p:cNvSpPr txBox="1"/>
            <p:nvPr/>
          </p:nvSpPr>
          <p:spPr>
            <a:xfrm>
              <a:off x="3251" y="2438951"/>
              <a:ext cx="7880100" cy="1413900"/>
            </a:xfrm>
            <a:prstGeom prst="rect">
              <a:avLst/>
            </a:prstGeom>
            <a:noFill/>
            <a:ln>
              <a:noFill/>
            </a:ln>
          </p:spPr>
          <p:txBody>
            <a:bodyPr spcFirstLastPara="1" wrap="square" lIns="188600" tIns="188600" rIns="188600" bIns="188600" anchor="ctr" anchorCtr="0">
              <a:noAutofit/>
            </a:bodyPr>
            <a:lstStyle/>
            <a:p>
              <a:pPr marL="0" marR="0" lvl="0" indent="0" algn="ctr" rtl="0">
                <a:lnSpc>
                  <a:spcPct val="90000"/>
                </a:lnSpc>
                <a:spcBef>
                  <a:spcPts val="0"/>
                </a:spcBef>
                <a:spcAft>
                  <a:spcPts val="0"/>
                </a:spcAft>
                <a:buClr>
                  <a:schemeClr val="lt1"/>
                </a:buClr>
                <a:buSzPts val="5000"/>
                <a:buFont typeface="Arial Black"/>
                <a:buNone/>
              </a:pPr>
              <a:r>
                <a:rPr lang="en-US" sz="4600" b="1" i="0" u="none" strike="noStrike" cap="none">
                  <a:solidFill>
                    <a:schemeClr val="lt1"/>
                  </a:solidFill>
                  <a:latin typeface="Montserrat"/>
                  <a:ea typeface="Montserrat"/>
                  <a:cs typeface="Montserrat"/>
                  <a:sym typeface="Montserrat"/>
                </a:rPr>
                <a:t>I’m Heard</a:t>
              </a:r>
              <a:endParaRPr sz="700" b="1" i="0" u="none" strike="noStrike" cap="none">
                <a:solidFill>
                  <a:srgbClr val="000000"/>
                </a:solidFill>
                <a:latin typeface="Montserrat"/>
                <a:ea typeface="Montserrat"/>
                <a:cs typeface="Montserrat"/>
                <a:sym typeface="Montserrat"/>
              </a:endParaRPr>
            </a:p>
          </p:txBody>
        </p:sp>
        <p:sp>
          <p:nvSpPr>
            <p:cNvPr id="368" name="Google Shape;368;p46"/>
            <p:cNvSpPr/>
            <p:nvPr/>
          </p:nvSpPr>
          <p:spPr>
            <a:xfrm>
              <a:off x="3247" y="4116102"/>
              <a:ext cx="8061600" cy="1578900"/>
            </a:xfrm>
            <a:prstGeom prst="rect">
              <a:avLst/>
            </a:prstGeom>
            <a:solidFill>
              <a:srgbClr val="A3CF60"/>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700" b="1" i="0" u="none" strike="noStrike" cap="none">
                <a:solidFill>
                  <a:srgbClr val="000000"/>
                </a:solidFill>
                <a:latin typeface="Montserrat"/>
                <a:ea typeface="Montserrat"/>
                <a:cs typeface="Montserrat"/>
                <a:sym typeface="Montserrat"/>
              </a:endParaRPr>
            </a:p>
          </p:txBody>
        </p:sp>
        <p:sp>
          <p:nvSpPr>
            <p:cNvPr id="369" name="Google Shape;369;p46"/>
            <p:cNvSpPr txBox="1"/>
            <p:nvPr/>
          </p:nvSpPr>
          <p:spPr>
            <a:xfrm>
              <a:off x="3247" y="4116102"/>
              <a:ext cx="8061600" cy="1578900"/>
            </a:xfrm>
            <a:prstGeom prst="rect">
              <a:avLst/>
            </a:prstGeom>
            <a:noFill/>
            <a:ln>
              <a:noFill/>
            </a:ln>
          </p:spPr>
          <p:txBody>
            <a:bodyPr spcFirstLastPara="1" wrap="square" lIns="188600" tIns="188600" rIns="188600" bIns="188600" anchor="ctr" anchorCtr="0">
              <a:noAutofit/>
            </a:bodyPr>
            <a:lstStyle/>
            <a:p>
              <a:pPr marL="0" marR="0" lvl="0" indent="0" algn="ctr" rtl="0">
                <a:lnSpc>
                  <a:spcPct val="90000"/>
                </a:lnSpc>
                <a:spcBef>
                  <a:spcPts val="0"/>
                </a:spcBef>
                <a:spcAft>
                  <a:spcPts val="0"/>
                </a:spcAft>
                <a:buClr>
                  <a:schemeClr val="lt1"/>
                </a:buClr>
                <a:buSzPts val="5000"/>
                <a:buFont typeface="Arial Black"/>
                <a:buNone/>
              </a:pPr>
              <a:r>
                <a:rPr lang="en-US" sz="4600" b="1" i="0" u="none" strike="noStrike" cap="none">
                  <a:solidFill>
                    <a:schemeClr val="lt1"/>
                  </a:solidFill>
                  <a:latin typeface="Montserrat"/>
                  <a:ea typeface="Montserrat"/>
                  <a:cs typeface="Montserrat"/>
                  <a:sym typeface="Montserrat"/>
                </a:rPr>
                <a:t>I’m Valued</a:t>
              </a:r>
              <a:endParaRPr sz="700" b="1" i="0" u="none" strike="noStrike" cap="none">
                <a:solidFill>
                  <a:srgbClr val="000000"/>
                </a:solidFill>
                <a:latin typeface="Montserrat"/>
                <a:ea typeface="Montserrat"/>
                <a:cs typeface="Montserrat"/>
                <a:sym typeface="Montserrat"/>
              </a:endParaRPr>
            </a:p>
          </p:txBody>
        </p:sp>
      </p:grpSp>
      <p:sp>
        <p:nvSpPr>
          <p:cNvPr id="370" name="Google Shape;370;p46"/>
          <p:cNvSpPr/>
          <p:nvPr/>
        </p:nvSpPr>
        <p:spPr>
          <a:xfrm rot="-421857">
            <a:off x="228239" y="1269352"/>
            <a:ext cx="2896634" cy="2284421"/>
          </a:xfrm>
          <a:prstGeom prst="irregularSeal1">
            <a:avLst/>
          </a:prstGeom>
          <a:gradFill>
            <a:gsLst>
              <a:gs pos="0">
                <a:srgbClr val="FFDE7E"/>
              </a:gs>
              <a:gs pos="50000">
                <a:srgbClr val="FFE9B1"/>
              </a:gs>
              <a:gs pos="100000">
                <a:srgbClr val="FFF2D9"/>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US" sz="2600" b="1" i="0" u="none" strike="noStrike" cap="none">
                <a:solidFill>
                  <a:schemeClr val="dk1"/>
                </a:solidFill>
                <a:latin typeface="Montserrat"/>
                <a:ea typeface="Montserrat"/>
                <a:cs typeface="Montserrat"/>
                <a:sym typeface="Montserrat"/>
              </a:rPr>
              <a:t>Crisis</a:t>
            </a:r>
            <a:endParaRPr sz="46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Montserrat"/>
                <a:ea typeface="Montserrat"/>
                <a:cs typeface="Montserrat"/>
                <a:sym typeface="Montserrat"/>
              </a:rPr>
              <a:t>Agenda</a:t>
            </a:r>
            <a:endParaRPr b="1">
              <a:latin typeface="Montserrat"/>
              <a:ea typeface="Montserrat"/>
              <a:cs typeface="Montserrat"/>
              <a:sym typeface="Montserrat"/>
            </a:endParaRPr>
          </a:p>
        </p:txBody>
      </p:sp>
      <p:sp>
        <p:nvSpPr>
          <p:cNvPr id="106" name="Google Shape;106;p20"/>
          <p:cNvSpPr txBox="1">
            <a:spLocks noGrp="1"/>
          </p:cNvSpPr>
          <p:nvPr>
            <p:ph type="body" idx="1"/>
          </p:nvPr>
        </p:nvSpPr>
        <p:spPr>
          <a:xfrm>
            <a:off x="628650" y="1779588"/>
            <a:ext cx="7886700" cy="2473200"/>
          </a:xfrm>
          <a:prstGeom prst="rect">
            <a:avLst/>
          </a:prstGeom>
        </p:spPr>
        <p:txBody>
          <a:bodyPr spcFirstLastPara="1" wrap="square" lIns="91425" tIns="45700" rIns="91425" bIns="45700" anchor="t" anchorCtr="0">
            <a:noAutofit/>
          </a:bodyPr>
          <a:lstStyle/>
          <a:p>
            <a:pPr marL="457200" lvl="0" indent="-361950" algn="l" rtl="0">
              <a:spcBef>
                <a:spcPts val="750"/>
              </a:spcBef>
              <a:spcAft>
                <a:spcPts val="0"/>
              </a:spcAft>
              <a:buSzPts val="2100"/>
              <a:buFont typeface="Montserrat"/>
              <a:buChar char="•"/>
            </a:pPr>
            <a:r>
              <a:rPr lang="en-US">
                <a:latin typeface="Montserrat"/>
                <a:ea typeface="Montserrat"/>
                <a:cs typeface="Montserrat"/>
                <a:sym typeface="Montserrat"/>
              </a:rPr>
              <a:t>An Overview of Shifting Donor Expectations &amp; Consumer Behaviors</a:t>
            </a:r>
            <a:endParaRPr>
              <a:latin typeface="Montserrat"/>
              <a:ea typeface="Montserrat"/>
              <a:cs typeface="Montserrat"/>
              <a:sym typeface="Montserrat"/>
            </a:endParaRPr>
          </a:p>
          <a:p>
            <a:pPr marL="457200" lvl="0" indent="-361950" algn="l" rtl="0">
              <a:spcBef>
                <a:spcPts val="0"/>
              </a:spcBef>
              <a:spcAft>
                <a:spcPts val="0"/>
              </a:spcAft>
              <a:buSzPts val="2100"/>
              <a:buFont typeface="Montserrat"/>
              <a:buChar char="•"/>
            </a:pPr>
            <a:r>
              <a:rPr lang="en-US">
                <a:latin typeface="Montserrat"/>
                <a:ea typeface="Montserrat"/>
                <a:cs typeface="Montserrat"/>
                <a:sym typeface="Montserrat"/>
              </a:rPr>
              <a:t>Adapting to Donor Expectations - JDRF’s Journey</a:t>
            </a:r>
            <a:endParaRPr>
              <a:latin typeface="Montserrat"/>
              <a:ea typeface="Montserrat"/>
              <a:cs typeface="Montserrat"/>
              <a:sym typeface="Montserrat"/>
            </a:endParaRPr>
          </a:p>
          <a:p>
            <a:pPr marL="457200" lvl="0" indent="-361950" algn="l" rtl="0">
              <a:spcBef>
                <a:spcPts val="0"/>
              </a:spcBef>
              <a:spcAft>
                <a:spcPts val="0"/>
              </a:spcAft>
              <a:buSzPts val="2100"/>
              <a:buFont typeface="Montserrat"/>
              <a:buChar char="•"/>
            </a:pPr>
            <a:r>
              <a:rPr lang="en-US">
                <a:latin typeface="Montserrat"/>
                <a:ea typeface="Montserrat"/>
                <a:cs typeface="Montserrat"/>
                <a:sym typeface="Montserrat"/>
              </a:rPr>
              <a:t>Q&amp;A</a:t>
            </a:r>
            <a:endParaRPr>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7"/>
          <p:cNvSpPr txBox="1">
            <a:spLocks noGrp="1"/>
          </p:cNvSpPr>
          <p:nvPr>
            <p:ph type="title"/>
          </p:nvPr>
        </p:nvSpPr>
        <p:spPr>
          <a:xfrm>
            <a:off x="637924" y="918543"/>
            <a:ext cx="7634100" cy="866400"/>
          </a:xfrm>
          <a:prstGeom prst="rect">
            <a:avLst/>
          </a:prstGeom>
          <a:noFill/>
          <a:ln>
            <a:noFill/>
          </a:ln>
        </p:spPr>
        <p:txBody>
          <a:bodyPr spcFirstLastPara="1" wrap="square" lIns="0" tIns="144000" rIns="0" bIns="0" anchor="t" anchorCtr="0">
            <a:noAutofit/>
          </a:bodyPr>
          <a:lstStyle/>
          <a:p>
            <a:pPr marL="0" lvl="0" indent="0" algn="ctr" rtl="0">
              <a:lnSpc>
                <a:spcPct val="100000"/>
              </a:lnSpc>
              <a:spcBef>
                <a:spcPts val="0"/>
              </a:spcBef>
              <a:spcAft>
                <a:spcPts val="0"/>
              </a:spcAft>
              <a:buSzPts val="2700"/>
              <a:buNone/>
            </a:pPr>
            <a:r>
              <a:rPr lang="en-US" sz="2400" b="1">
                <a:latin typeface="Montserrat"/>
                <a:ea typeface="Montserrat"/>
                <a:cs typeface="Montserrat"/>
                <a:sym typeface="Montserrat"/>
              </a:rPr>
              <a:t>Exceptional Experiences</a:t>
            </a:r>
            <a:br>
              <a:rPr lang="en-US" sz="2400" b="1">
                <a:latin typeface="Montserrat"/>
                <a:ea typeface="Montserrat"/>
                <a:cs typeface="Montserrat"/>
                <a:sym typeface="Montserrat"/>
              </a:rPr>
            </a:br>
            <a:r>
              <a:rPr lang="en-US" sz="2400" b="1">
                <a:latin typeface="Montserrat"/>
                <a:ea typeface="Montserrat"/>
                <a:cs typeface="Montserrat"/>
                <a:sym typeface="Montserrat"/>
              </a:rPr>
              <a:t>Deepen Relationships &amp; Drive Value</a:t>
            </a:r>
            <a:r>
              <a:rPr lang="en-US" sz="2400" b="1">
                <a:solidFill>
                  <a:schemeClr val="accent1"/>
                </a:solidFill>
                <a:latin typeface="Montserrat"/>
                <a:ea typeface="Montserrat"/>
                <a:cs typeface="Montserrat"/>
                <a:sym typeface="Montserrat"/>
              </a:rPr>
              <a:t>.</a:t>
            </a:r>
            <a:endParaRPr sz="2400" b="1">
              <a:latin typeface="Montserrat"/>
              <a:ea typeface="Montserrat"/>
              <a:cs typeface="Montserrat"/>
              <a:sym typeface="Montserrat"/>
            </a:endParaRPr>
          </a:p>
        </p:txBody>
      </p:sp>
      <p:sp>
        <p:nvSpPr>
          <p:cNvPr id="376" name="Google Shape;376;p47"/>
          <p:cNvSpPr/>
          <p:nvPr/>
        </p:nvSpPr>
        <p:spPr>
          <a:xfrm>
            <a:off x="1317290" y="2344621"/>
            <a:ext cx="1823700" cy="1773300"/>
          </a:xfrm>
          <a:prstGeom prst="rect">
            <a:avLst/>
          </a:prstGeom>
          <a:solidFill>
            <a:srgbClr val="019067">
              <a:alpha val="4088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1C8972"/>
                </a:solidFill>
                <a:latin typeface="Montserrat"/>
                <a:ea typeface="Montserrat"/>
                <a:cs typeface="Montserrat"/>
                <a:sym typeface="Montserrat"/>
              </a:rPr>
              <a:t>CREATE SATISFIED CUSTOMERS</a:t>
            </a:r>
            <a:endParaRPr sz="1100" i="0" u="none" strike="noStrike" cap="none">
              <a:solidFill>
                <a:srgbClr val="1C8972"/>
              </a:solidFill>
              <a:latin typeface="Montserrat"/>
              <a:ea typeface="Montserrat"/>
              <a:cs typeface="Montserrat"/>
              <a:sym typeface="Montserrat"/>
            </a:endParaRPr>
          </a:p>
        </p:txBody>
      </p:sp>
      <p:sp>
        <p:nvSpPr>
          <p:cNvPr id="377" name="Google Shape;377;p47"/>
          <p:cNvSpPr/>
          <p:nvPr/>
        </p:nvSpPr>
        <p:spPr>
          <a:xfrm>
            <a:off x="3543133" y="2344621"/>
            <a:ext cx="1823700" cy="1773300"/>
          </a:xfrm>
          <a:prstGeom prst="rect">
            <a:avLst/>
          </a:prstGeom>
          <a:solidFill>
            <a:srgbClr val="019067">
              <a:alpha val="4088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rgbClr val="1C8972"/>
                </a:solidFill>
                <a:latin typeface="Montserrat"/>
                <a:ea typeface="Montserrat"/>
                <a:cs typeface="Montserrat"/>
                <a:sym typeface="Montserrat"/>
              </a:rPr>
              <a:t>INCREASE LOYALTY</a:t>
            </a:r>
            <a:endParaRPr sz="1800" b="1">
              <a:solidFill>
                <a:srgbClr val="1C8972"/>
              </a:solidFill>
              <a:latin typeface="Montserrat"/>
              <a:ea typeface="Montserrat"/>
              <a:cs typeface="Montserrat"/>
              <a:sym typeface="Montserrat"/>
            </a:endParaRPr>
          </a:p>
        </p:txBody>
      </p:sp>
      <p:sp>
        <p:nvSpPr>
          <p:cNvPr id="378" name="Google Shape;378;p47"/>
          <p:cNvSpPr/>
          <p:nvPr/>
        </p:nvSpPr>
        <p:spPr>
          <a:xfrm>
            <a:off x="5793038" y="2344621"/>
            <a:ext cx="1823700" cy="1773300"/>
          </a:xfrm>
          <a:prstGeom prst="rect">
            <a:avLst/>
          </a:prstGeom>
          <a:solidFill>
            <a:srgbClr val="019067">
              <a:alpha val="4088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rgbClr val="1C8972"/>
                </a:solidFill>
                <a:latin typeface="Montserrat"/>
                <a:ea typeface="Montserrat"/>
                <a:cs typeface="Montserrat"/>
                <a:sym typeface="Montserrat"/>
              </a:rPr>
              <a:t>LOWER COST </a:t>
            </a:r>
            <a:br>
              <a:rPr lang="en-US" sz="1800" b="1">
                <a:solidFill>
                  <a:srgbClr val="1C8972"/>
                </a:solidFill>
                <a:latin typeface="Montserrat"/>
                <a:ea typeface="Montserrat"/>
                <a:cs typeface="Montserrat"/>
                <a:sym typeface="Montserrat"/>
              </a:rPr>
            </a:br>
            <a:r>
              <a:rPr lang="en-US" sz="1800" b="1">
                <a:solidFill>
                  <a:srgbClr val="1C8972"/>
                </a:solidFill>
                <a:latin typeface="Montserrat"/>
                <a:ea typeface="Montserrat"/>
                <a:cs typeface="Montserrat"/>
                <a:sym typeface="Montserrat"/>
              </a:rPr>
              <a:t>TO SERVE</a:t>
            </a:r>
            <a:endParaRPr sz="1800" b="1">
              <a:solidFill>
                <a:srgbClr val="1C8972"/>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8"/>
          <p:cNvSpPr txBox="1">
            <a:spLocks noGrp="1"/>
          </p:cNvSpPr>
          <p:nvPr>
            <p:ph type="title"/>
          </p:nvPr>
        </p:nvSpPr>
        <p:spPr>
          <a:xfrm>
            <a:off x="1327274" y="3984573"/>
            <a:ext cx="6289500" cy="731100"/>
          </a:xfrm>
          <a:prstGeom prst="rect">
            <a:avLst/>
          </a:prstGeom>
          <a:noFill/>
          <a:ln>
            <a:noFill/>
          </a:ln>
        </p:spPr>
        <p:txBody>
          <a:bodyPr spcFirstLastPara="1" wrap="square" lIns="0" tIns="144000" rIns="0" bIns="0" anchor="t" anchorCtr="0">
            <a:noAutofit/>
          </a:bodyPr>
          <a:lstStyle/>
          <a:p>
            <a:pPr marL="0" lvl="0" indent="0" algn="ctr" rtl="0">
              <a:lnSpc>
                <a:spcPct val="100000"/>
              </a:lnSpc>
              <a:spcBef>
                <a:spcPts val="0"/>
              </a:spcBef>
              <a:spcAft>
                <a:spcPts val="0"/>
              </a:spcAft>
              <a:buSzPts val="2700"/>
              <a:buNone/>
            </a:pPr>
            <a:r>
              <a:rPr lang="en-US" sz="1700" b="1">
                <a:latin typeface="Montserrat"/>
                <a:ea typeface="Montserrat"/>
                <a:cs typeface="Montserrat"/>
                <a:sym typeface="Montserrat"/>
              </a:rPr>
              <a:t>68% of US households</a:t>
            </a:r>
            <a:endParaRPr sz="1700" b="1">
              <a:solidFill>
                <a:schemeClr val="accent1"/>
              </a:solidFill>
              <a:latin typeface="Montserrat"/>
              <a:ea typeface="Montserrat"/>
              <a:cs typeface="Montserrat"/>
              <a:sym typeface="Montserrat"/>
            </a:endParaRPr>
          </a:p>
        </p:txBody>
      </p:sp>
      <p:sp>
        <p:nvSpPr>
          <p:cNvPr id="385" name="Google Shape;385;p48"/>
          <p:cNvSpPr/>
          <p:nvPr/>
        </p:nvSpPr>
        <p:spPr>
          <a:xfrm>
            <a:off x="1322290" y="2211271"/>
            <a:ext cx="1823700" cy="1773300"/>
          </a:xfrm>
          <a:prstGeom prst="rect">
            <a:avLst/>
          </a:prstGeom>
          <a:solidFill>
            <a:srgbClr val="019067">
              <a:alpha val="4088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rgbClr val="1C8972"/>
                </a:solidFill>
                <a:latin typeface="Montserrat"/>
                <a:ea typeface="Montserrat"/>
                <a:cs typeface="Montserrat"/>
                <a:sym typeface="Montserrat"/>
              </a:rPr>
              <a:t>Spend 2x </a:t>
            </a:r>
            <a:br>
              <a:rPr lang="en-US" sz="1800" b="1">
                <a:solidFill>
                  <a:srgbClr val="1C8972"/>
                </a:solidFill>
                <a:latin typeface="Montserrat"/>
                <a:ea typeface="Montserrat"/>
                <a:cs typeface="Montserrat"/>
                <a:sym typeface="Montserrat"/>
              </a:rPr>
            </a:br>
            <a:r>
              <a:rPr lang="en-US" sz="1800" b="1">
                <a:solidFill>
                  <a:srgbClr val="1C8972"/>
                </a:solidFill>
                <a:latin typeface="Montserrat"/>
                <a:ea typeface="Montserrat"/>
                <a:cs typeface="Montserrat"/>
                <a:sym typeface="Montserrat"/>
              </a:rPr>
              <a:t>more than </a:t>
            </a:r>
            <a:br>
              <a:rPr lang="en-US" sz="1800" b="1">
                <a:solidFill>
                  <a:srgbClr val="1C8972"/>
                </a:solidFill>
                <a:latin typeface="Montserrat"/>
                <a:ea typeface="Montserrat"/>
                <a:cs typeface="Montserrat"/>
                <a:sym typeface="Montserrat"/>
              </a:rPr>
            </a:br>
            <a:r>
              <a:rPr lang="en-US" sz="1800" b="1">
                <a:solidFill>
                  <a:srgbClr val="1C8972"/>
                </a:solidFill>
                <a:latin typeface="Montserrat"/>
                <a:ea typeface="Montserrat"/>
                <a:cs typeface="Montserrat"/>
                <a:sym typeface="Montserrat"/>
              </a:rPr>
              <a:t>non-Prime members</a:t>
            </a:r>
            <a:endParaRPr sz="1800" b="1">
              <a:solidFill>
                <a:srgbClr val="1C8972"/>
              </a:solidFill>
              <a:latin typeface="Montserrat"/>
              <a:ea typeface="Montserrat"/>
              <a:cs typeface="Montserrat"/>
              <a:sym typeface="Montserrat"/>
            </a:endParaRPr>
          </a:p>
        </p:txBody>
      </p:sp>
      <p:sp>
        <p:nvSpPr>
          <p:cNvPr id="386" name="Google Shape;386;p48"/>
          <p:cNvSpPr/>
          <p:nvPr/>
        </p:nvSpPr>
        <p:spPr>
          <a:xfrm>
            <a:off x="3548133" y="2211271"/>
            <a:ext cx="1823700" cy="1773300"/>
          </a:xfrm>
          <a:prstGeom prst="rect">
            <a:avLst/>
          </a:prstGeom>
          <a:solidFill>
            <a:srgbClr val="019067">
              <a:alpha val="4088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rgbClr val="1C8972"/>
                </a:solidFill>
                <a:latin typeface="Montserrat"/>
                <a:ea typeface="Montserrat"/>
                <a:cs typeface="Montserrat"/>
                <a:sym typeface="Montserrat"/>
              </a:rPr>
              <a:t>Shop 2x </a:t>
            </a:r>
            <a:br>
              <a:rPr lang="en-US" sz="1800" b="1">
                <a:solidFill>
                  <a:srgbClr val="1C8972"/>
                </a:solidFill>
                <a:latin typeface="Montserrat"/>
                <a:ea typeface="Montserrat"/>
                <a:cs typeface="Montserrat"/>
                <a:sym typeface="Montserrat"/>
              </a:rPr>
            </a:br>
            <a:r>
              <a:rPr lang="en-US" sz="1800" b="1">
                <a:solidFill>
                  <a:srgbClr val="1C8972"/>
                </a:solidFill>
                <a:latin typeface="Montserrat"/>
                <a:ea typeface="Montserrat"/>
                <a:cs typeface="Montserrat"/>
                <a:sym typeface="Montserrat"/>
              </a:rPr>
              <a:t>more often throughout year</a:t>
            </a:r>
            <a:endParaRPr sz="1800" b="1">
              <a:solidFill>
                <a:srgbClr val="1C8972"/>
              </a:solidFill>
              <a:latin typeface="Montserrat"/>
              <a:ea typeface="Montserrat"/>
              <a:cs typeface="Montserrat"/>
              <a:sym typeface="Montserrat"/>
            </a:endParaRPr>
          </a:p>
        </p:txBody>
      </p:sp>
      <p:sp>
        <p:nvSpPr>
          <p:cNvPr id="387" name="Google Shape;387;p48"/>
          <p:cNvSpPr/>
          <p:nvPr/>
        </p:nvSpPr>
        <p:spPr>
          <a:xfrm>
            <a:off x="5798038" y="2211271"/>
            <a:ext cx="1823700" cy="1773300"/>
          </a:xfrm>
          <a:prstGeom prst="rect">
            <a:avLst/>
          </a:prstGeom>
          <a:solidFill>
            <a:srgbClr val="019067">
              <a:alpha val="4088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rgbClr val="1C8972"/>
                </a:solidFill>
                <a:latin typeface="Montserrat"/>
                <a:ea typeface="Montserrat"/>
                <a:cs typeface="Montserrat"/>
                <a:sym typeface="Montserrat"/>
              </a:rPr>
              <a:t>Less likely </a:t>
            </a:r>
            <a:br>
              <a:rPr lang="en-US" sz="1800" b="1">
                <a:solidFill>
                  <a:srgbClr val="1C8972"/>
                </a:solidFill>
                <a:latin typeface="Montserrat"/>
                <a:ea typeface="Montserrat"/>
                <a:cs typeface="Montserrat"/>
                <a:sym typeface="Montserrat"/>
              </a:rPr>
            </a:br>
            <a:r>
              <a:rPr lang="en-US" sz="1800" b="1">
                <a:solidFill>
                  <a:srgbClr val="1C8972"/>
                </a:solidFill>
                <a:latin typeface="Montserrat"/>
                <a:ea typeface="Montserrat"/>
                <a:cs typeface="Montserrat"/>
                <a:sym typeface="Montserrat"/>
              </a:rPr>
              <a:t>to price shop over time</a:t>
            </a:r>
            <a:endParaRPr sz="1800" b="1">
              <a:solidFill>
                <a:srgbClr val="1C8972"/>
              </a:solidFill>
              <a:latin typeface="Montserrat"/>
              <a:ea typeface="Montserrat"/>
              <a:cs typeface="Montserrat"/>
              <a:sym typeface="Montserrat"/>
            </a:endParaRPr>
          </a:p>
        </p:txBody>
      </p:sp>
      <p:pic>
        <p:nvPicPr>
          <p:cNvPr id="388" name="Google Shape;388;p48"/>
          <p:cNvPicPr preferRelativeResize="0"/>
          <p:nvPr/>
        </p:nvPicPr>
        <p:blipFill rotWithShape="1">
          <a:blip r:embed="rId3">
            <a:alphaModFix/>
          </a:blip>
          <a:srcRect/>
          <a:stretch/>
        </p:blipFill>
        <p:spPr>
          <a:xfrm>
            <a:off x="3354624" y="383090"/>
            <a:ext cx="2234807" cy="574337"/>
          </a:xfrm>
          <a:prstGeom prst="rect">
            <a:avLst/>
          </a:prstGeom>
          <a:noFill/>
          <a:ln>
            <a:noFill/>
          </a:ln>
        </p:spPr>
      </p:pic>
      <p:sp>
        <p:nvSpPr>
          <p:cNvPr id="389" name="Google Shape;389;p48"/>
          <p:cNvSpPr txBox="1"/>
          <p:nvPr/>
        </p:nvSpPr>
        <p:spPr>
          <a:xfrm>
            <a:off x="654974" y="957418"/>
            <a:ext cx="7634100" cy="866400"/>
          </a:xfrm>
          <a:prstGeom prst="rect">
            <a:avLst/>
          </a:prstGeom>
          <a:noFill/>
          <a:ln>
            <a:noFill/>
          </a:ln>
        </p:spPr>
        <p:txBody>
          <a:bodyPr spcFirstLastPara="1" wrap="square" lIns="0" tIns="144000" rIns="0" bIns="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400" b="1" i="0" u="none" strike="noStrike" cap="none">
                <a:solidFill>
                  <a:schemeClr val="dk1"/>
                </a:solidFill>
                <a:latin typeface="Montserrat"/>
                <a:ea typeface="Montserrat"/>
                <a:cs typeface="Montserrat"/>
                <a:sym typeface="Montserrat"/>
              </a:rPr>
              <a:t>Delivers exceptional experiences to</a:t>
            </a:r>
            <a:br>
              <a:rPr lang="en-US" sz="2400" b="1" i="0" u="none" strike="noStrike" cap="none">
                <a:solidFill>
                  <a:schemeClr val="dk1"/>
                </a:solidFill>
                <a:latin typeface="Montserrat"/>
                <a:ea typeface="Montserrat"/>
                <a:cs typeface="Montserrat"/>
                <a:sym typeface="Montserrat"/>
              </a:rPr>
            </a:br>
            <a:r>
              <a:rPr lang="en-US" sz="2400" b="1" i="0" u="none" strike="noStrike" cap="none">
                <a:solidFill>
                  <a:schemeClr val="dk1"/>
                </a:solidFill>
                <a:latin typeface="Montserrat"/>
                <a:ea typeface="Montserrat"/>
                <a:cs typeface="Montserrat"/>
                <a:sym typeface="Montserrat"/>
              </a:rPr>
              <a:t>most loyal customers.</a:t>
            </a:r>
            <a:endParaRPr sz="240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9"/>
          <p:cNvSpPr/>
          <p:nvPr/>
        </p:nvSpPr>
        <p:spPr>
          <a:xfrm rot="538241">
            <a:off x="4288106" y="3473044"/>
            <a:ext cx="919649" cy="787933"/>
          </a:xfrm>
          <a:prstGeom prst="rect">
            <a:avLst/>
          </a:prstGeom>
          <a:solidFill>
            <a:srgbClr val="1C897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chemeClr val="lt1"/>
                </a:solidFill>
                <a:latin typeface="Montserrat"/>
                <a:ea typeface="Montserrat"/>
                <a:cs typeface="Montserrat"/>
                <a:sym typeface="Montserrat"/>
              </a:rPr>
              <a:t>Prime </a:t>
            </a:r>
            <a:br>
              <a:rPr lang="en-US" b="1">
                <a:solidFill>
                  <a:schemeClr val="lt1"/>
                </a:solidFill>
                <a:latin typeface="Montserrat"/>
                <a:ea typeface="Montserrat"/>
                <a:cs typeface="Montserrat"/>
                <a:sym typeface="Montserrat"/>
              </a:rPr>
            </a:br>
            <a:r>
              <a:rPr lang="en-US" b="1">
                <a:solidFill>
                  <a:schemeClr val="lt1"/>
                </a:solidFill>
                <a:latin typeface="Montserrat"/>
                <a:ea typeface="Montserrat"/>
                <a:cs typeface="Montserrat"/>
                <a:sym typeface="Montserrat"/>
              </a:rPr>
              <a:t>Reading</a:t>
            </a:r>
            <a:endParaRPr b="1">
              <a:solidFill>
                <a:schemeClr val="lt1"/>
              </a:solidFill>
              <a:latin typeface="Montserrat"/>
              <a:ea typeface="Montserrat"/>
              <a:cs typeface="Montserrat"/>
              <a:sym typeface="Montserrat"/>
            </a:endParaRPr>
          </a:p>
        </p:txBody>
      </p:sp>
      <p:sp>
        <p:nvSpPr>
          <p:cNvPr id="395" name="Google Shape;395;p49"/>
          <p:cNvSpPr/>
          <p:nvPr/>
        </p:nvSpPr>
        <p:spPr>
          <a:xfrm>
            <a:off x="831250" y="2221459"/>
            <a:ext cx="1596000" cy="1355700"/>
          </a:xfrm>
          <a:prstGeom prst="rect">
            <a:avLst/>
          </a:prstGeom>
          <a:solidFill>
            <a:srgbClr val="1C897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Montserrat"/>
                <a:ea typeface="Montserrat"/>
                <a:cs typeface="Montserrat"/>
                <a:sym typeface="Montserrat"/>
              </a:rPr>
              <a:t>Fast &amp; Free</a:t>
            </a:r>
            <a:br>
              <a:rPr lang="en-US" sz="1800" b="1" i="0" u="none" strike="noStrike" cap="none">
                <a:solidFill>
                  <a:schemeClr val="lt1"/>
                </a:solidFill>
                <a:latin typeface="Montserrat"/>
                <a:ea typeface="Montserrat"/>
                <a:cs typeface="Montserrat"/>
                <a:sym typeface="Montserrat"/>
              </a:rPr>
            </a:br>
            <a:r>
              <a:rPr lang="en-US" sz="1800" b="1" i="0" u="none" strike="noStrike" cap="none">
                <a:solidFill>
                  <a:schemeClr val="lt1"/>
                </a:solidFill>
                <a:latin typeface="Montserrat"/>
                <a:ea typeface="Montserrat"/>
                <a:cs typeface="Montserrat"/>
                <a:sym typeface="Montserrat"/>
              </a:rPr>
              <a:t>Shipping</a:t>
            </a:r>
            <a:endParaRPr sz="1100" i="0" u="none" strike="noStrike" cap="none">
              <a:solidFill>
                <a:srgbClr val="000000"/>
              </a:solidFill>
              <a:latin typeface="Montserrat"/>
              <a:ea typeface="Montserrat"/>
              <a:cs typeface="Montserrat"/>
              <a:sym typeface="Montserrat"/>
            </a:endParaRPr>
          </a:p>
        </p:txBody>
      </p:sp>
      <p:sp>
        <p:nvSpPr>
          <p:cNvPr id="396" name="Google Shape;396;p49"/>
          <p:cNvSpPr/>
          <p:nvPr/>
        </p:nvSpPr>
        <p:spPr>
          <a:xfrm>
            <a:off x="2779046" y="2221459"/>
            <a:ext cx="1596000" cy="1355700"/>
          </a:xfrm>
          <a:prstGeom prst="rect">
            <a:avLst/>
          </a:prstGeom>
          <a:solidFill>
            <a:srgbClr val="019067">
              <a:alpha val="4088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rgbClr val="1C8972"/>
                </a:solidFill>
                <a:latin typeface="Montserrat"/>
                <a:ea typeface="Montserrat"/>
                <a:cs typeface="Montserrat"/>
                <a:sym typeface="Montserrat"/>
              </a:rPr>
              <a:t>Amazon Originals </a:t>
            </a:r>
            <a:br>
              <a:rPr lang="en-US" sz="1800" b="1">
                <a:solidFill>
                  <a:srgbClr val="1C8972"/>
                </a:solidFill>
                <a:latin typeface="Montserrat"/>
                <a:ea typeface="Montserrat"/>
                <a:cs typeface="Montserrat"/>
                <a:sym typeface="Montserrat"/>
              </a:rPr>
            </a:br>
            <a:r>
              <a:rPr lang="en-US" sz="1800" b="1">
                <a:solidFill>
                  <a:srgbClr val="1C8972"/>
                </a:solidFill>
                <a:latin typeface="Montserrat"/>
                <a:ea typeface="Montserrat"/>
                <a:cs typeface="Montserrat"/>
                <a:sym typeface="Montserrat"/>
              </a:rPr>
              <a:t>Video</a:t>
            </a:r>
            <a:endParaRPr sz="1800" b="1">
              <a:solidFill>
                <a:srgbClr val="1C8972"/>
              </a:solidFill>
              <a:latin typeface="Montserrat"/>
              <a:ea typeface="Montserrat"/>
              <a:cs typeface="Montserrat"/>
              <a:sym typeface="Montserrat"/>
            </a:endParaRPr>
          </a:p>
        </p:txBody>
      </p:sp>
      <p:sp>
        <p:nvSpPr>
          <p:cNvPr id="397" name="Google Shape;397;p49"/>
          <p:cNvSpPr/>
          <p:nvPr/>
        </p:nvSpPr>
        <p:spPr>
          <a:xfrm>
            <a:off x="4747900" y="2221459"/>
            <a:ext cx="1596000" cy="1355700"/>
          </a:xfrm>
          <a:prstGeom prst="rect">
            <a:avLst/>
          </a:prstGeom>
          <a:solidFill>
            <a:srgbClr val="019067">
              <a:alpha val="4088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rgbClr val="1C8972"/>
                </a:solidFill>
                <a:latin typeface="Montserrat"/>
                <a:ea typeface="Montserrat"/>
                <a:cs typeface="Montserrat"/>
                <a:sym typeface="Montserrat"/>
              </a:rPr>
              <a:t>Whole Foods Member Deals</a:t>
            </a:r>
            <a:endParaRPr sz="1800" b="1">
              <a:solidFill>
                <a:srgbClr val="1C8972"/>
              </a:solidFill>
              <a:latin typeface="Montserrat"/>
              <a:ea typeface="Montserrat"/>
              <a:cs typeface="Montserrat"/>
              <a:sym typeface="Montserrat"/>
            </a:endParaRPr>
          </a:p>
        </p:txBody>
      </p:sp>
      <p:sp>
        <p:nvSpPr>
          <p:cNvPr id="398" name="Google Shape;398;p49"/>
          <p:cNvSpPr/>
          <p:nvPr/>
        </p:nvSpPr>
        <p:spPr>
          <a:xfrm>
            <a:off x="6716753" y="2221459"/>
            <a:ext cx="1596000" cy="1355700"/>
          </a:xfrm>
          <a:prstGeom prst="rect">
            <a:avLst/>
          </a:prstGeom>
          <a:solidFill>
            <a:srgbClr val="019067">
              <a:alpha val="4088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3700" b="1">
                <a:solidFill>
                  <a:srgbClr val="1C8972"/>
                </a:solidFill>
                <a:latin typeface="Montserrat"/>
                <a:ea typeface="Montserrat"/>
                <a:cs typeface="Montserrat"/>
                <a:sym typeface="Montserrat"/>
              </a:rPr>
              <a:t>?</a:t>
            </a:r>
            <a:endParaRPr sz="3700" b="1">
              <a:solidFill>
                <a:srgbClr val="1C8972"/>
              </a:solidFill>
              <a:latin typeface="Montserrat"/>
              <a:ea typeface="Montserrat"/>
              <a:cs typeface="Montserrat"/>
              <a:sym typeface="Montserrat"/>
            </a:endParaRPr>
          </a:p>
        </p:txBody>
      </p:sp>
      <p:sp>
        <p:nvSpPr>
          <p:cNvPr id="399" name="Google Shape;399;p49"/>
          <p:cNvSpPr/>
          <p:nvPr/>
        </p:nvSpPr>
        <p:spPr>
          <a:xfrm rot="-445067">
            <a:off x="6195998" y="1806536"/>
            <a:ext cx="924840" cy="790058"/>
          </a:xfrm>
          <a:prstGeom prst="rect">
            <a:avLst/>
          </a:prstGeom>
          <a:solidFill>
            <a:srgbClr val="1C897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Amazon Music Prime</a:t>
            </a:r>
            <a:endParaRPr sz="1100" i="0" u="none" strike="noStrike" cap="none">
              <a:solidFill>
                <a:schemeClr val="lt1"/>
              </a:solidFill>
              <a:latin typeface="Montserrat"/>
              <a:ea typeface="Montserrat"/>
              <a:cs typeface="Montserrat"/>
              <a:sym typeface="Montserrat"/>
            </a:endParaRPr>
          </a:p>
        </p:txBody>
      </p:sp>
      <p:pic>
        <p:nvPicPr>
          <p:cNvPr id="400" name="Google Shape;400;p49"/>
          <p:cNvPicPr preferRelativeResize="0"/>
          <p:nvPr/>
        </p:nvPicPr>
        <p:blipFill rotWithShape="1">
          <a:blip r:embed="rId3">
            <a:alphaModFix/>
          </a:blip>
          <a:srcRect/>
          <a:stretch/>
        </p:blipFill>
        <p:spPr>
          <a:xfrm>
            <a:off x="3543124" y="172765"/>
            <a:ext cx="2234807" cy="574337"/>
          </a:xfrm>
          <a:prstGeom prst="rect">
            <a:avLst/>
          </a:prstGeom>
          <a:noFill/>
          <a:ln>
            <a:noFill/>
          </a:ln>
        </p:spPr>
      </p:pic>
      <p:sp>
        <p:nvSpPr>
          <p:cNvPr id="401" name="Google Shape;401;p49"/>
          <p:cNvSpPr txBox="1"/>
          <p:nvPr/>
        </p:nvSpPr>
        <p:spPr>
          <a:xfrm>
            <a:off x="843474" y="747093"/>
            <a:ext cx="7634100" cy="866400"/>
          </a:xfrm>
          <a:prstGeom prst="rect">
            <a:avLst/>
          </a:prstGeom>
          <a:noFill/>
          <a:ln>
            <a:noFill/>
          </a:ln>
        </p:spPr>
        <p:txBody>
          <a:bodyPr spcFirstLastPara="1" wrap="square" lIns="0" tIns="144000" rIns="0" bIns="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400" b="1" i="0" u="none" strike="noStrike" cap="none">
                <a:solidFill>
                  <a:schemeClr val="dk1"/>
                </a:solidFill>
                <a:latin typeface="Montserrat"/>
                <a:ea typeface="Montserrat"/>
                <a:cs typeface="Montserrat"/>
                <a:sym typeface="Montserrat"/>
              </a:rPr>
              <a:t>Member benefits continue to evolve to </a:t>
            </a:r>
            <a:br>
              <a:rPr lang="en-US" sz="2400" b="1" i="0" u="none" strike="noStrike" cap="none">
                <a:solidFill>
                  <a:schemeClr val="dk1"/>
                </a:solidFill>
                <a:latin typeface="Montserrat"/>
                <a:ea typeface="Montserrat"/>
                <a:cs typeface="Montserrat"/>
                <a:sym typeface="Montserrat"/>
              </a:rPr>
            </a:br>
            <a:r>
              <a:rPr lang="en-US" sz="2400" b="1" i="0" u="none" strike="noStrike" cap="none">
                <a:solidFill>
                  <a:schemeClr val="dk1"/>
                </a:solidFill>
                <a:latin typeface="Montserrat"/>
                <a:ea typeface="Montserrat"/>
                <a:cs typeface="Montserrat"/>
                <a:sym typeface="Montserrat"/>
              </a:rPr>
              <a:t>delight – while driving loyalty and value.</a:t>
            </a:r>
            <a:endParaRPr sz="80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0"/>
          <p:cNvSpPr/>
          <p:nvPr/>
        </p:nvSpPr>
        <p:spPr>
          <a:xfrm>
            <a:off x="0" y="2311487"/>
            <a:ext cx="1963500" cy="1572900"/>
          </a:xfrm>
          <a:prstGeom prst="rect">
            <a:avLst/>
          </a:prstGeom>
          <a:solidFill>
            <a:srgbClr val="019067">
              <a:alpha val="4088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1C8972"/>
                </a:solidFill>
                <a:latin typeface="Montserrat"/>
                <a:ea typeface="Montserrat"/>
                <a:cs typeface="Montserrat"/>
                <a:sym typeface="Montserrat"/>
              </a:rPr>
              <a:t>Facility </a:t>
            </a:r>
            <a:br>
              <a:rPr lang="en-US" sz="1800" b="1" i="0" u="none" strike="noStrike" cap="none">
                <a:solidFill>
                  <a:srgbClr val="1C8972"/>
                </a:solidFill>
                <a:latin typeface="Montserrat"/>
                <a:ea typeface="Montserrat"/>
                <a:cs typeface="Montserrat"/>
                <a:sym typeface="Montserrat"/>
              </a:rPr>
            </a:br>
            <a:r>
              <a:rPr lang="en-US" sz="1800" b="1" i="0" u="none" strike="noStrike" cap="none">
                <a:solidFill>
                  <a:srgbClr val="1C8972"/>
                </a:solidFill>
                <a:latin typeface="Montserrat"/>
                <a:ea typeface="Montserrat"/>
                <a:cs typeface="Montserrat"/>
                <a:sym typeface="Montserrat"/>
              </a:rPr>
              <a:t>Tours</a:t>
            </a:r>
            <a:endParaRPr sz="1100" i="0" u="none" strike="noStrike" cap="none">
              <a:solidFill>
                <a:srgbClr val="1C8972"/>
              </a:solidFill>
              <a:latin typeface="Montserrat"/>
              <a:ea typeface="Montserrat"/>
              <a:cs typeface="Montserrat"/>
              <a:sym typeface="Montserrat"/>
            </a:endParaRPr>
          </a:p>
        </p:txBody>
      </p:sp>
      <p:sp>
        <p:nvSpPr>
          <p:cNvPr id="407" name="Google Shape;407;p50"/>
          <p:cNvSpPr/>
          <p:nvPr/>
        </p:nvSpPr>
        <p:spPr>
          <a:xfrm>
            <a:off x="2389803" y="2311487"/>
            <a:ext cx="1963500" cy="1572900"/>
          </a:xfrm>
          <a:prstGeom prst="rect">
            <a:avLst/>
          </a:prstGeom>
          <a:solidFill>
            <a:srgbClr val="019067">
              <a:alpha val="566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Montserrat"/>
                <a:ea typeface="Montserrat"/>
                <a:cs typeface="Montserrat"/>
                <a:sym typeface="Montserrat"/>
              </a:rPr>
              <a:t>Event Talks </a:t>
            </a:r>
            <a:br>
              <a:rPr lang="en-US" sz="1800" b="1" i="0" u="none" strike="noStrike" cap="none">
                <a:solidFill>
                  <a:schemeClr val="lt1"/>
                </a:solidFill>
                <a:latin typeface="Montserrat"/>
                <a:ea typeface="Montserrat"/>
                <a:cs typeface="Montserrat"/>
                <a:sym typeface="Montserrat"/>
              </a:rPr>
            </a:br>
            <a:r>
              <a:rPr lang="en-US" sz="1800" b="1" i="0" u="none" strike="noStrike" cap="none">
                <a:solidFill>
                  <a:schemeClr val="lt1"/>
                </a:solidFill>
                <a:latin typeface="Montserrat"/>
                <a:ea typeface="Montserrat"/>
                <a:cs typeface="Montserrat"/>
                <a:sym typeface="Montserrat"/>
              </a:rPr>
              <a:t>with Experts </a:t>
            </a:r>
            <a:endParaRPr sz="1100" i="0" u="none" strike="noStrike" cap="none">
              <a:solidFill>
                <a:schemeClr val="lt1"/>
              </a:solidFill>
              <a:latin typeface="Montserrat"/>
              <a:ea typeface="Montserrat"/>
              <a:cs typeface="Montserrat"/>
              <a:sym typeface="Montserrat"/>
            </a:endParaRPr>
          </a:p>
        </p:txBody>
      </p:sp>
      <p:sp>
        <p:nvSpPr>
          <p:cNvPr id="408" name="Google Shape;408;p50"/>
          <p:cNvSpPr/>
          <p:nvPr/>
        </p:nvSpPr>
        <p:spPr>
          <a:xfrm>
            <a:off x="4779606" y="2311487"/>
            <a:ext cx="1963500" cy="1572900"/>
          </a:xfrm>
          <a:prstGeom prst="rect">
            <a:avLst/>
          </a:prstGeom>
          <a:solidFill>
            <a:srgbClr val="1C897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Montserrat"/>
                <a:ea typeface="Montserrat"/>
                <a:cs typeface="Montserrat"/>
                <a:sym typeface="Montserrat"/>
              </a:rPr>
              <a:t>Volunteer Engagement</a:t>
            </a:r>
            <a:endParaRPr sz="1100" i="0" u="none" strike="noStrike" cap="none">
              <a:solidFill>
                <a:schemeClr val="lt1"/>
              </a:solidFill>
              <a:latin typeface="Montserrat"/>
              <a:ea typeface="Montserrat"/>
              <a:cs typeface="Montserrat"/>
              <a:sym typeface="Montserrat"/>
            </a:endParaRPr>
          </a:p>
        </p:txBody>
      </p:sp>
      <p:sp>
        <p:nvSpPr>
          <p:cNvPr id="409" name="Google Shape;409;p50"/>
          <p:cNvSpPr/>
          <p:nvPr/>
        </p:nvSpPr>
        <p:spPr>
          <a:xfrm>
            <a:off x="7169409" y="2311487"/>
            <a:ext cx="1963500" cy="1572900"/>
          </a:xfrm>
          <a:prstGeom prst="rect">
            <a:avLst/>
          </a:prstGeom>
          <a:solidFill>
            <a:srgbClr val="14695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Montserrat"/>
                <a:ea typeface="Montserrat"/>
                <a:cs typeface="Montserrat"/>
                <a:sym typeface="Montserrat"/>
              </a:rPr>
              <a:t>Event Experiences with Fellow Supporters</a:t>
            </a:r>
            <a:endParaRPr sz="1800" i="0" u="none" strike="noStrike" cap="none">
              <a:solidFill>
                <a:schemeClr val="lt1"/>
              </a:solidFill>
              <a:latin typeface="Montserrat"/>
              <a:ea typeface="Montserrat"/>
              <a:cs typeface="Montserrat"/>
              <a:sym typeface="Montserrat"/>
            </a:endParaRPr>
          </a:p>
        </p:txBody>
      </p:sp>
      <p:sp>
        <p:nvSpPr>
          <p:cNvPr id="410" name="Google Shape;410;p50"/>
          <p:cNvSpPr txBox="1">
            <a:spLocks noGrp="1"/>
          </p:cNvSpPr>
          <p:nvPr>
            <p:ph type="title"/>
          </p:nvPr>
        </p:nvSpPr>
        <p:spPr>
          <a:xfrm>
            <a:off x="1463701" y="872489"/>
            <a:ext cx="6216600" cy="866400"/>
          </a:xfrm>
          <a:prstGeom prst="rect">
            <a:avLst/>
          </a:prstGeom>
          <a:noFill/>
          <a:ln>
            <a:noFill/>
          </a:ln>
        </p:spPr>
        <p:txBody>
          <a:bodyPr spcFirstLastPara="1" wrap="square" lIns="0" tIns="144000" rIns="0" bIns="0" anchor="t" anchorCtr="0">
            <a:noAutofit/>
          </a:bodyPr>
          <a:lstStyle/>
          <a:p>
            <a:pPr marL="0" lvl="0" indent="0" algn="ctr" rtl="0">
              <a:lnSpc>
                <a:spcPct val="80000"/>
              </a:lnSpc>
              <a:spcBef>
                <a:spcPts val="0"/>
              </a:spcBef>
              <a:spcAft>
                <a:spcPts val="0"/>
              </a:spcAft>
              <a:buClr>
                <a:schemeClr val="dk1"/>
              </a:buClr>
              <a:buSzPts val="2700"/>
              <a:buFont typeface="Arial"/>
              <a:buNone/>
            </a:pPr>
            <a:r>
              <a:rPr lang="en-US" sz="2400" b="1">
                <a:latin typeface="Montserrat"/>
                <a:ea typeface="Montserrat"/>
                <a:cs typeface="Montserrat"/>
                <a:sym typeface="Montserrat"/>
              </a:rPr>
              <a:t>Creating Memorable Experiences</a:t>
            </a:r>
            <a:br>
              <a:rPr lang="en-US" sz="2400" b="1">
                <a:latin typeface="Montserrat"/>
                <a:ea typeface="Montserrat"/>
                <a:cs typeface="Montserrat"/>
                <a:sym typeface="Montserrat"/>
              </a:rPr>
            </a:br>
            <a:br>
              <a:rPr lang="en-US" sz="2400" b="1">
                <a:latin typeface="Montserrat"/>
                <a:ea typeface="Montserrat"/>
                <a:cs typeface="Montserrat"/>
                <a:sym typeface="Montserrat"/>
              </a:rPr>
            </a:br>
            <a:r>
              <a:rPr lang="en-US" sz="2400">
                <a:latin typeface="Montserrat"/>
                <a:ea typeface="Montserrat"/>
                <a:cs typeface="Montserrat"/>
                <a:sym typeface="Montserrat"/>
              </a:rPr>
              <a:t>Nonprofit Tactics</a:t>
            </a:r>
            <a:endParaRPr sz="2400">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1"/>
          <p:cNvSpPr/>
          <p:nvPr/>
        </p:nvSpPr>
        <p:spPr>
          <a:xfrm>
            <a:off x="0" y="0"/>
            <a:ext cx="9144000" cy="1066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7" name="Google Shape;417;p51"/>
          <p:cNvPicPr preferRelativeResize="0"/>
          <p:nvPr/>
        </p:nvPicPr>
        <p:blipFill rotWithShape="1">
          <a:blip r:embed="rId3">
            <a:alphaModFix amt="52999"/>
          </a:blip>
          <a:srcRect l="1387" t="13493" r="3564" b="13486"/>
          <a:stretch/>
        </p:blipFill>
        <p:spPr>
          <a:xfrm>
            <a:off x="0" y="0"/>
            <a:ext cx="9144000" cy="4419600"/>
          </a:xfrm>
          <a:prstGeom prst="rect">
            <a:avLst/>
          </a:prstGeom>
          <a:noFill/>
          <a:ln>
            <a:noFill/>
          </a:ln>
        </p:spPr>
      </p:pic>
      <p:sp>
        <p:nvSpPr>
          <p:cNvPr id="418" name="Google Shape;418;p51"/>
          <p:cNvSpPr/>
          <p:nvPr/>
        </p:nvSpPr>
        <p:spPr>
          <a:xfrm>
            <a:off x="0" y="-8250"/>
            <a:ext cx="9144000" cy="4436100"/>
          </a:xfrm>
          <a:prstGeom prst="rect">
            <a:avLst/>
          </a:prstGeom>
          <a:solidFill>
            <a:srgbClr val="019067">
              <a:alpha val="56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1"/>
          <p:cNvSpPr txBox="1">
            <a:spLocks noGrp="1"/>
          </p:cNvSpPr>
          <p:nvPr>
            <p:ph type="title"/>
          </p:nvPr>
        </p:nvSpPr>
        <p:spPr>
          <a:xfrm>
            <a:off x="1307400" y="1985343"/>
            <a:ext cx="6529200" cy="866400"/>
          </a:xfrm>
          <a:prstGeom prst="rect">
            <a:avLst/>
          </a:prstGeom>
          <a:noFill/>
          <a:ln>
            <a:noFill/>
          </a:ln>
        </p:spPr>
        <p:txBody>
          <a:bodyPr spcFirstLastPara="1" wrap="square" lIns="0" tIns="144000" rIns="0" bIns="0" anchor="t" anchorCtr="0">
            <a:noAutofit/>
          </a:bodyPr>
          <a:lstStyle/>
          <a:p>
            <a:pPr marL="0" lvl="0" indent="0" algn="ctr" rtl="0">
              <a:lnSpc>
                <a:spcPct val="100000"/>
              </a:lnSpc>
              <a:spcBef>
                <a:spcPts val="0"/>
              </a:spcBef>
              <a:spcAft>
                <a:spcPts val="0"/>
              </a:spcAft>
              <a:buSzPts val="2700"/>
              <a:buNone/>
            </a:pPr>
            <a:r>
              <a:rPr lang="en-US" sz="3500" b="1">
                <a:solidFill>
                  <a:schemeClr val="lt1"/>
                </a:solidFill>
                <a:latin typeface="Montserrat"/>
                <a:ea typeface="Montserrat"/>
                <a:cs typeface="Montserrat"/>
                <a:sym typeface="Montserrat"/>
              </a:rPr>
              <a:t>Strengthened relationships </a:t>
            </a:r>
            <a:br>
              <a:rPr lang="en-US" sz="3500" b="1">
                <a:solidFill>
                  <a:schemeClr val="lt1"/>
                </a:solidFill>
                <a:latin typeface="Montserrat"/>
                <a:ea typeface="Montserrat"/>
                <a:cs typeface="Montserrat"/>
                <a:sym typeface="Montserrat"/>
              </a:rPr>
            </a:br>
            <a:r>
              <a:rPr lang="en-US" sz="3500">
                <a:solidFill>
                  <a:schemeClr val="lt1"/>
                </a:solidFill>
                <a:latin typeface="Montserrat"/>
                <a:ea typeface="Montserrat"/>
                <a:cs typeface="Montserrat"/>
                <a:sym typeface="Montserrat"/>
              </a:rPr>
              <a:t>drive value</a:t>
            </a:r>
            <a:endParaRPr sz="3500">
              <a:solidFill>
                <a:schemeClr val="lt1"/>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2"/>
          <p:cNvSpPr txBox="1">
            <a:spLocks noGrp="1"/>
          </p:cNvSpPr>
          <p:nvPr>
            <p:ph type="title"/>
          </p:nvPr>
        </p:nvSpPr>
        <p:spPr>
          <a:xfrm>
            <a:off x="1564500" y="918543"/>
            <a:ext cx="6015000" cy="866400"/>
          </a:xfrm>
          <a:prstGeom prst="rect">
            <a:avLst/>
          </a:prstGeom>
          <a:noFill/>
          <a:ln>
            <a:noFill/>
          </a:ln>
        </p:spPr>
        <p:txBody>
          <a:bodyPr spcFirstLastPara="1" wrap="square" lIns="0" tIns="144000" rIns="0" bIns="0" anchor="t" anchorCtr="0">
            <a:noAutofit/>
          </a:bodyPr>
          <a:lstStyle/>
          <a:p>
            <a:pPr marL="0" lvl="0" indent="0" algn="ctr" rtl="0">
              <a:lnSpc>
                <a:spcPct val="80000"/>
              </a:lnSpc>
              <a:spcBef>
                <a:spcPts val="0"/>
              </a:spcBef>
              <a:spcAft>
                <a:spcPts val="0"/>
              </a:spcAft>
              <a:buClr>
                <a:schemeClr val="dk1"/>
              </a:buClr>
              <a:buSzPts val="2700"/>
              <a:buFont typeface="Arial"/>
              <a:buNone/>
            </a:pPr>
            <a:r>
              <a:rPr lang="en-US" sz="2800" b="1">
                <a:latin typeface="Montserrat"/>
                <a:ea typeface="Montserrat"/>
                <a:cs typeface="Montserrat"/>
                <a:sym typeface="Montserrat"/>
              </a:rPr>
              <a:t>Strengthening Relationships.</a:t>
            </a:r>
            <a:endParaRPr sz="2800" b="1">
              <a:latin typeface="Montserrat"/>
              <a:ea typeface="Montserrat"/>
              <a:cs typeface="Montserrat"/>
              <a:sym typeface="Montserrat"/>
            </a:endParaRPr>
          </a:p>
        </p:txBody>
      </p:sp>
      <p:sp>
        <p:nvSpPr>
          <p:cNvPr id="425" name="Google Shape;425;p52"/>
          <p:cNvSpPr txBox="1">
            <a:spLocks noGrp="1"/>
          </p:cNvSpPr>
          <p:nvPr>
            <p:ph type="body" idx="1"/>
          </p:nvPr>
        </p:nvSpPr>
        <p:spPr>
          <a:xfrm>
            <a:off x="1400174" y="1677557"/>
            <a:ext cx="6518700" cy="2895600"/>
          </a:xfrm>
          <a:prstGeom prst="rect">
            <a:avLst/>
          </a:prstGeom>
          <a:noFill/>
          <a:ln>
            <a:noFill/>
          </a:ln>
        </p:spPr>
        <p:txBody>
          <a:bodyPr spcFirstLastPara="1" wrap="square" lIns="68575" tIns="34275" rIns="68575" bIns="34275" anchor="t" anchorCtr="0">
            <a:normAutofit/>
          </a:bodyPr>
          <a:lstStyle/>
          <a:p>
            <a:pPr marL="457200" lvl="0" indent="-361950" algn="l" rtl="0">
              <a:lnSpc>
                <a:spcPct val="120000"/>
              </a:lnSpc>
              <a:spcBef>
                <a:spcPts val="0"/>
              </a:spcBef>
              <a:spcAft>
                <a:spcPts val="0"/>
              </a:spcAft>
              <a:buSzPts val="2100"/>
              <a:buFont typeface="Arial" panose="020B0604020202020204" pitchFamily="34" charset="0"/>
              <a:buChar char="•"/>
            </a:pPr>
            <a:r>
              <a:rPr lang="en-US" sz="2100" dirty="0">
                <a:latin typeface="Montserrat"/>
                <a:ea typeface="Montserrat"/>
                <a:cs typeface="Montserrat"/>
                <a:sym typeface="Montserrat"/>
              </a:rPr>
              <a:t>Make giving easy and joyful </a:t>
            </a:r>
            <a:endParaRPr sz="2100" dirty="0">
              <a:latin typeface="Montserrat"/>
              <a:ea typeface="Montserrat"/>
              <a:cs typeface="Montserrat"/>
              <a:sym typeface="Montserrat"/>
            </a:endParaRPr>
          </a:p>
          <a:p>
            <a:pPr marL="457200" lvl="0" indent="-361950" algn="l" rtl="0">
              <a:lnSpc>
                <a:spcPct val="120000"/>
              </a:lnSpc>
              <a:spcBef>
                <a:spcPts val="0"/>
              </a:spcBef>
              <a:spcAft>
                <a:spcPts val="0"/>
              </a:spcAft>
              <a:buSzPts val="2100"/>
              <a:buFont typeface="Arial" panose="020B0604020202020204" pitchFamily="34" charset="0"/>
              <a:buChar char="•"/>
            </a:pPr>
            <a:r>
              <a:rPr lang="en-US" sz="2100" dirty="0">
                <a:latin typeface="Montserrat"/>
                <a:ea typeface="Montserrat"/>
                <a:cs typeface="Montserrat"/>
                <a:sym typeface="Montserrat"/>
              </a:rPr>
              <a:t>Create a great first impression</a:t>
            </a:r>
            <a:endParaRPr sz="2100" dirty="0">
              <a:latin typeface="Montserrat"/>
              <a:ea typeface="Montserrat"/>
              <a:cs typeface="Montserrat"/>
              <a:sym typeface="Montserrat"/>
            </a:endParaRPr>
          </a:p>
          <a:p>
            <a:pPr marL="457200" lvl="0" indent="-361950" algn="l" rtl="0">
              <a:lnSpc>
                <a:spcPct val="120000"/>
              </a:lnSpc>
              <a:spcBef>
                <a:spcPts val="0"/>
              </a:spcBef>
              <a:spcAft>
                <a:spcPts val="0"/>
              </a:spcAft>
              <a:buSzPts val="2100"/>
              <a:buFont typeface="Arial" panose="020B0604020202020204" pitchFamily="34" charset="0"/>
              <a:buChar char="•"/>
            </a:pPr>
            <a:r>
              <a:rPr lang="en-US" sz="2100" dirty="0">
                <a:latin typeface="Montserrat"/>
                <a:ea typeface="Montserrat"/>
                <a:cs typeface="Montserrat"/>
                <a:sym typeface="Montserrat"/>
              </a:rPr>
              <a:t>Ask and honor preferences</a:t>
            </a:r>
            <a:endParaRPr sz="2100" dirty="0">
              <a:latin typeface="Montserrat"/>
              <a:ea typeface="Montserrat"/>
              <a:cs typeface="Montserrat"/>
              <a:sym typeface="Montserrat"/>
            </a:endParaRPr>
          </a:p>
          <a:p>
            <a:pPr marL="457200" lvl="0" indent="-361950" algn="l" rtl="0">
              <a:lnSpc>
                <a:spcPct val="120000"/>
              </a:lnSpc>
              <a:spcBef>
                <a:spcPts val="0"/>
              </a:spcBef>
              <a:spcAft>
                <a:spcPts val="0"/>
              </a:spcAft>
              <a:buSzPts val="2100"/>
              <a:buFont typeface="Arial" panose="020B0604020202020204" pitchFamily="34" charset="0"/>
              <a:buChar char="•"/>
            </a:pPr>
            <a:r>
              <a:rPr lang="en-US" sz="2100" dirty="0">
                <a:latin typeface="Montserrat"/>
                <a:ea typeface="Montserrat"/>
                <a:cs typeface="Montserrat"/>
                <a:sym typeface="Montserrat"/>
              </a:rPr>
              <a:t>Communicate impact</a:t>
            </a:r>
            <a:endParaRPr sz="2100" dirty="0">
              <a:latin typeface="Montserrat"/>
              <a:ea typeface="Montserrat"/>
              <a:cs typeface="Montserrat"/>
              <a:sym typeface="Montserrat"/>
            </a:endParaRPr>
          </a:p>
          <a:p>
            <a:pPr marL="457200" lvl="0" indent="-361950" algn="l" rtl="0">
              <a:lnSpc>
                <a:spcPct val="120000"/>
              </a:lnSpc>
              <a:spcBef>
                <a:spcPts val="0"/>
              </a:spcBef>
              <a:spcAft>
                <a:spcPts val="0"/>
              </a:spcAft>
              <a:buSzPts val="2100"/>
              <a:buFont typeface="Arial" panose="020B0604020202020204" pitchFamily="34" charset="0"/>
              <a:buChar char="•"/>
            </a:pPr>
            <a:r>
              <a:rPr lang="en-US" sz="2100" dirty="0">
                <a:latin typeface="Montserrat"/>
                <a:ea typeface="Montserrat"/>
                <a:cs typeface="Montserrat"/>
                <a:sym typeface="Montserrat"/>
              </a:rPr>
              <a:t>Nurture the highly involved</a:t>
            </a:r>
            <a:endParaRPr sz="2100" dirty="0">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3"/>
          <p:cNvPicPr preferRelativeResize="0"/>
          <p:nvPr/>
        </p:nvPicPr>
        <p:blipFill rotWithShape="1">
          <a:blip r:embed="rId3">
            <a:alphaModFix/>
          </a:blip>
          <a:srcRect t="6948" b="6948"/>
          <a:stretch/>
        </p:blipFill>
        <p:spPr>
          <a:xfrm>
            <a:off x="0" y="0"/>
            <a:ext cx="9126577" cy="4414775"/>
          </a:xfrm>
          <a:prstGeom prst="rect">
            <a:avLst/>
          </a:prstGeom>
          <a:noFill/>
          <a:ln>
            <a:noFill/>
          </a:ln>
        </p:spPr>
      </p:pic>
      <p:sp>
        <p:nvSpPr>
          <p:cNvPr id="431" name="Google Shape;431;p53"/>
          <p:cNvSpPr/>
          <p:nvPr/>
        </p:nvSpPr>
        <p:spPr>
          <a:xfrm>
            <a:off x="-8725" y="-25"/>
            <a:ext cx="9144000" cy="4414800"/>
          </a:xfrm>
          <a:prstGeom prst="rect">
            <a:avLst/>
          </a:prstGeom>
          <a:solidFill>
            <a:srgbClr val="019067">
              <a:alpha val="56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3"/>
          <p:cNvSpPr/>
          <p:nvPr/>
        </p:nvSpPr>
        <p:spPr>
          <a:xfrm>
            <a:off x="616775" y="1468900"/>
            <a:ext cx="5060700" cy="1731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2700"/>
              <a:buFont typeface="Arial"/>
              <a:buNone/>
            </a:pPr>
            <a:r>
              <a:rPr lang="en-US" sz="2700" b="1">
                <a:solidFill>
                  <a:schemeClr val="lt1"/>
                </a:solidFill>
                <a:latin typeface="Montserrat"/>
                <a:ea typeface="Montserrat"/>
                <a:cs typeface="Montserrat"/>
                <a:sym typeface="Montserrat"/>
              </a:rPr>
              <a:t>Donor journeys give us the ability to build constituent experience that deliver lifetime value.</a:t>
            </a:r>
            <a:endParaRPr sz="110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4"/>
          <p:cNvSpPr txBox="1">
            <a:spLocks noGrp="1"/>
          </p:cNvSpPr>
          <p:nvPr>
            <p:ph type="title"/>
          </p:nvPr>
        </p:nvSpPr>
        <p:spPr>
          <a:xfrm>
            <a:off x="542924" y="1013793"/>
            <a:ext cx="4292700" cy="866400"/>
          </a:xfrm>
          <a:prstGeom prst="rect">
            <a:avLst/>
          </a:prstGeom>
          <a:noFill/>
          <a:ln>
            <a:noFill/>
          </a:ln>
        </p:spPr>
        <p:txBody>
          <a:bodyPr spcFirstLastPara="1" wrap="square" lIns="0" tIns="144000" rIns="0" bIns="0" anchor="t" anchorCtr="0">
            <a:noAutofit/>
          </a:bodyPr>
          <a:lstStyle/>
          <a:p>
            <a:pPr marL="0" lvl="0" indent="0" algn="ctr" rtl="0">
              <a:lnSpc>
                <a:spcPct val="80000"/>
              </a:lnSpc>
              <a:spcBef>
                <a:spcPts val="0"/>
              </a:spcBef>
              <a:spcAft>
                <a:spcPts val="0"/>
              </a:spcAft>
              <a:buClr>
                <a:schemeClr val="dk1"/>
              </a:buClr>
              <a:buSzPts val="2700"/>
              <a:buFont typeface="Arial"/>
              <a:buNone/>
            </a:pPr>
            <a:r>
              <a:rPr lang="en-US" sz="2600" b="1">
                <a:latin typeface="Montserrat"/>
                <a:ea typeface="Montserrat"/>
                <a:cs typeface="Montserrat"/>
                <a:sym typeface="Montserrat"/>
              </a:rPr>
              <a:t>Donor Journey</a:t>
            </a:r>
            <a:r>
              <a:rPr lang="en-US" sz="2600" b="1">
                <a:solidFill>
                  <a:schemeClr val="accent1"/>
                </a:solidFill>
                <a:latin typeface="Montserrat"/>
                <a:ea typeface="Montserrat"/>
                <a:cs typeface="Montserrat"/>
                <a:sym typeface="Montserrat"/>
              </a:rPr>
              <a:t>.</a:t>
            </a:r>
            <a:endParaRPr sz="2600" b="1">
              <a:latin typeface="Montserrat"/>
              <a:ea typeface="Montserrat"/>
              <a:cs typeface="Montserrat"/>
              <a:sym typeface="Montserrat"/>
            </a:endParaRPr>
          </a:p>
        </p:txBody>
      </p:sp>
      <p:grpSp>
        <p:nvGrpSpPr>
          <p:cNvPr id="438" name="Google Shape;438;p54"/>
          <p:cNvGrpSpPr/>
          <p:nvPr/>
        </p:nvGrpSpPr>
        <p:grpSpPr>
          <a:xfrm>
            <a:off x="323850" y="1600229"/>
            <a:ext cx="8629708" cy="2906663"/>
            <a:chOff x="1169" y="1076011"/>
            <a:chExt cx="8926053" cy="3266648"/>
          </a:xfrm>
        </p:grpSpPr>
        <p:sp>
          <p:nvSpPr>
            <p:cNvPr id="439" name="Google Shape;439;p54"/>
            <p:cNvSpPr/>
            <p:nvPr/>
          </p:nvSpPr>
          <p:spPr>
            <a:xfrm rot="5400000">
              <a:off x="329669" y="2548160"/>
              <a:ext cx="989100" cy="1646100"/>
            </a:xfrm>
            <a:prstGeom prst="corner">
              <a:avLst>
                <a:gd name="adj1" fmla="val 16120"/>
                <a:gd name="adj2" fmla="val 16110"/>
              </a:avLst>
            </a:prstGeom>
            <a:solidFill>
              <a:srgbClr val="B35398"/>
            </a:solidFill>
            <a:ln w="25400" cap="flat" cmpd="sng">
              <a:solidFill>
                <a:srgbClr val="B35398"/>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40" name="Google Shape;440;p54"/>
            <p:cNvSpPr/>
            <p:nvPr/>
          </p:nvSpPr>
          <p:spPr>
            <a:xfrm>
              <a:off x="164533" y="3040058"/>
              <a:ext cx="1485900" cy="1302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41" name="Google Shape;441;p54"/>
            <p:cNvSpPr txBox="1"/>
            <p:nvPr/>
          </p:nvSpPr>
          <p:spPr>
            <a:xfrm>
              <a:off x="164533" y="3040058"/>
              <a:ext cx="1485900" cy="1302600"/>
            </a:xfrm>
            <a:prstGeom prst="rect">
              <a:avLst/>
            </a:prstGeom>
            <a:noFill/>
            <a:ln>
              <a:noFill/>
            </a:ln>
          </p:spPr>
          <p:txBody>
            <a:bodyPr spcFirstLastPara="1" wrap="square" lIns="48575" tIns="48575" rIns="48575" bIns="48575" anchor="t" anchorCtr="0">
              <a:noAutofit/>
            </a:bodyPr>
            <a:lstStyle/>
            <a:p>
              <a:pPr marL="0" marR="0" lvl="0" indent="0" algn="l" rtl="0">
                <a:lnSpc>
                  <a:spcPct val="90000"/>
                </a:lnSpc>
                <a:spcBef>
                  <a:spcPts val="0"/>
                </a:spcBef>
                <a:spcAft>
                  <a:spcPts val="0"/>
                </a:spcAft>
                <a:buClr>
                  <a:srgbClr val="000000"/>
                </a:buClr>
                <a:buSzPts val="1300"/>
                <a:buFont typeface="Arial"/>
                <a:buNone/>
              </a:pPr>
              <a:r>
                <a:rPr lang="en-US" sz="1300" b="1" i="0" u="none" strike="noStrike" cap="none" dirty="0">
                  <a:solidFill>
                    <a:srgbClr val="000000"/>
                  </a:solidFill>
                  <a:latin typeface="Montserrat" pitchFamily="2" charset="77"/>
                  <a:sym typeface="Arial"/>
                </a:rPr>
                <a:t>Awareness</a:t>
              </a:r>
              <a:endParaRPr sz="1100" dirty="0">
                <a:latin typeface="Montserrat" pitchFamily="2" charset="77"/>
              </a:endParaRPr>
            </a:p>
            <a:p>
              <a:pPr marL="0" marR="0" lvl="0" indent="0" algn="l" rtl="0">
                <a:lnSpc>
                  <a:spcPct val="90000"/>
                </a:lnSpc>
                <a:spcBef>
                  <a:spcPts val="400"/>
                </a:spcBef>
                <a:spcAft>
                  <a:spcPts val="0"/>
                </a:spcAft>
                <a:buClr>
                  <a:srgbClr val="000000"/>
                </a:buClr>
                <a:buSzPts val="600"/>
                <a:buFont typeface="Arial"/>
                <a:buNone/>
              </a:pPr>
              <a:r>
                <a:rPr lang="en-US" sz="600" b="0" i="0" u="none" strike="noStrike" cap="none" dirty="0">
                  <a:solidFill>
                    <a:srgbClr val="000000"/>
                  </a:solidFill>
                  <a:latin typeface="Montserrat" pitchFamily="2" charset="77"/>
                  <a:sym typeface="Arial"/>
                </a:rPr>
                <a:t>Prospect becomes aware of the organization and mission</a:t>
              </a:r>
              <a:endParaRPr sz="1100" dirty="0">
                <a:latin typeface="Montserrat" pitchFamily="2" charset="77"/>
              </a:endParaRPr>
            </a:p>
          </p:txBody>
        </p:sp>
        <p:sp>
          <p:nvSpPr>
            <p:cNvPr id="442" name="Google Shape;442;p54"/>
            <p:cNvSpPr/>
            <p:nvPr/>
          </p:nvSpPr>
          <p:spPr>
            <a:xfrm>
              <a:off x="1370184" y="2427072"/>
              <a:ext cx="280500" cy="280500"/>
            </a:xfrm>
            <a:prstGeom prst="triangle">
              <a:avLst>
                <a:gd name="adj" fmla="val 100000"/>
              </a:avLst>
            </a:prstGeom>
            <a:solidFill>
              <a:srgbClr val="B856B6"/>
            </a:solidFill>
            <a:ln w="25400" cap="flat" cmpd="sng">
              <a:solidFill>
                <a:srgbClr val="B856B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43" name="Google Shape;443;p54"/>
            <p:cNvSpPr/>
            <p:nvPr/>
          </p:nvSpPr>
          <p:spPr>
            <a:xfrm rot="5400000">
              <a:off x="2148866" y="2097997"/>
              <a:ext cx="989100" cy="1646100"/>
            </a:xfrm>
            <a:prstGeom prst="corner">
              <a:avLst>
                <a:gd name="adj1" fmla="val 16120"/>
                <a:gd name="adj2" fmla="val 16110"/>
              </a:avLst>
            </a:prstGeom>
            <a:solidFill>
              <a:srgbClr val="A65ABE"/>
            </a:solidFill>
            <a:ln w="25400" cap="flat" cmpd="sng">
              <a:solidFill>
                <a:srgbClr val="A65ABE"/>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44" name="Google Shape;444;p54"/>
            <p:cNvSpPr/>
            <p:nvPr/>
          </p:nvSpPr>
          <p:spPr>
            <a:xfrm>
              <a:off x="1983730" y="2589896"/>
              <a:ext cx="1485900" cy="1302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45" name="Google Shape;445;p54"/>
            <p:cNvSpPr txBox="1"/>
            <p:nvPr/>
          </p:nvSpPr>
          <p:spPr>
            <a:xfrm>
              <a:off x="1983730" y="2589896"/>
              <a:ext cx="1485900" cy="1302600"/>
            </a:xfrm>
            <a:prstGeom prst="rect">
              <a:avLst/>
            </a:prstGeom>
            <a:noFill/>
            <a:ln>
              <a:noFill/>
            </a:ln>
          </p:spPr>
          <p:txBody>
            <a:bodyPr spcFirstLastPara="1" wrap="square" lIns="40000" tIns="40000" rIns="40000" bIns="40000"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US" sz="1100" b="1" i="0" u="none" strike="noStrike" cap="none">
                  <a:solidFill>
                    <a:srgbClr val="000000"/>
                  </a:solidFill>
                  <a:latin typeface="Montserrat" pitchFamily="2" charset="77"/>
                  <a:sym typeface="Arial"/>
                </a:rPr>
                <a:t>Consideration</a:t>
              </a:r>
              <a:endParaRPr sz="600" b="1" i="0" u="none" strike="noStrike" cap="none">
                <a:solidFill>
                  <a:srgbClr val="000000"/>
                </a:solidFill>
                <a:latin typeface="Montserrat" pitchFamily="2" charset="77"/>
                <a:sym typeface="Arial"/>
              </a:endParaRPr>
            </a:p>
            <a:p>
              <a:pPr marL="0" marR="0" lvl="0" indent="0" algn="l" rtl="0">
                <a:lnSpc>
                  <a:spcPct val="90000"/>
                </a:lnSpc>
                <a:spcBef>
                  <a:spcPts val="400"/>
                </a:spcBef>
                <a:spcAft>
                  <a:spcPts val="0"/>
                </a:spcAft>
                <a:buClr>
                  <a:srgbClr val="000000"/>
                </a:buClr>
                <a:buSzPts val="600"/>
                <a:buFont typeface="Arial"/>
                <a:buNone/>
              </a:pPr>
              <a:r>
                <a:rPr lang="en-US" sz="600" b="0" i="0" u="none" strike="noStrike" cap="none">
                  <a:solidFill>
                    <a:srgbClr val="000000"/>
                  </a:solidFill>
                  <a:latin typeface="Montserrat" pitchFamily="2" charset="77"/>
                  <a:sym typeface="Arial"/>
                </a:rPr>
                <a:t>Prospect has growing interest and begins to learn more about work and impact</a:t>
              </a:r>
              <a:endParaRPr sz="1100">
                <a:latin typeface="Montserrat" pitchFamily="2" charset="77"/>
              </a:endParaRPr>
            </a:p>
          </p:txBody>
        </p:sp>
        <p:sp>
          <p:nvSpPr>
            <p:cNvPr id="446" name="Google Shape;446;p54"/>
            <p:cNvSpPr/>
            <p:nvPr/>
          </p:nvSpPr>
          <p:spPr>
            <a:xfrm>
              <a:off x="3189381" y="1976910"/>
              <a:ext cx="280500" cy="280500"/>
            </a:xfrm>
            <a:prstGeom prst="triangle">
              <a:avLst>
                <a:gd name="adj" fmla="val 100000"/>
              </a:avLst>
            </a:prstGeom>
            <a:solidFill>
              <a:srgbClr val="915EC3"/>
            </a:solidFill>
            <a:ln w="25400" cap="flat" cmpd="sng">
              <a:solidFill>
                <a:srgbClr val="915EC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47" name="Google Shape;447;p54"/>
            <p:cNvSpPr/>
            <p:nvPr/>
          </p:nvSpPr>
          <p:spPr>
            <a:xfrm rot="5400000">
              <a:off x="3968064" y="1647835"/>
              <a:ext cx="989100" cy="1646100"/>
            </a:xfrm>
            <a:prstGeom prst="corner">
              <a:avLst>
                <a:gd name="adj1" fmla="val 16120"/>
                <a:gd name="adj2" fmla="val 16110"/>
              </a:avLst>
            </a:prstGeom>
            <a:solidFill>
              <a:srgbClr val="7C62C8"/>
            </a:solidFill>
            <a:ln w="25400" cap="flat" cmpd="sng">
              <a:solidFill>
                <a:srgbClr val="7C62C8"/>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48" name="Google Shape;448;p54"/>
            <p:cNvSpPr/>
            <p:nvPr/>
          </p:nvSpPr>
          <p:spPr>
            <a:xfrm>
              <a:off x="3802927" y="2139734"/>
              <a:ext cx="1485900" cy="1302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49" name="Google Shape;449;p54"/>
            <p:cNvSpPr txBox="1"/>
            <p:nvPr/>
          </p:nvSpPr>
          <p:spPr>
            <a:xfrm>
              <a:off x="3802927" y="2139734"/>
              <a:ext cx="1485900" cy="1302600"/>
            </a:xfrm>
            <a:prstGeom prst="rect">
              <a:avLst/>
            </a:prstGeom>
            <a:noFill/>
            <a:ln>
              <a:noFill/>
            </a:ln>
          </p:spPr>
          <p:txBody>
            <a:bodyPr spcFirstLastPara="1" wrap="square" lIns="40000" tIns="40000" rIns="40000" bIns="40000"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US" sz="1100" b="1" i="0" u="none" strike="noStrike" cap="none">
                  <a:solidFill>
                    <a:srgbClr val="000000"/>
                  </a:solidFill>
                  <a:latin typeface="Montserrat" pitchFamily="2" charset="77"/>
                  <a:sym typeface="Arial"/>
                </a:rPr>
                <a:t>Commitment</a:t>
              </a:r>
              <a:endParaRPr sz="600" b="1" i="0" u="none" strike="noStrike" cap="none">
                <a:solidFill>
                  <a:srgbClr val="000000"/>
                </a:solidFill>
                <a:latin typeface="Montserrat" pitchFamily="2" charset="77"/>
                <a:sym typeface="Arial"/>
              </a:endParaRPr>
            </a:p>
            <a:p>
              <a:pPr marL="0" marR="0" lvl="0" indent="0" algn="l" rtl="0">
                <a:lnSpc>
                  <a:spcPct val="90000"/>
                </a:lnSpc>
                <a:spcBef>
                  <a:spcPts val="400"/>
                </a:spcBef>
                <a:spcAft>
                  <a:spcPts val="0"/>
                </a:spcAft>
                <a:buClr>
                  <a:srgbClr val="000000"/>
                </a:buClr>
                <a:buSzPts val="600"/>
                <a:buFont typeface="Arial"/>
                <a:buNone/>
              </a:pPr>
              <a:r>
                <a:rPr lang="en-US" sz="600" b="0" i="0" u="none" strike="noStrike" cap="none">
                  <a:solidFill>
                    <a:srgbClr val="000000"/>
                  </a:solidFill>
                  <a:latin typeface="Montserrat" pitchFamily="2" charset="77"/>
                  <a:sym typeface="Arial"/>
                </a:rPr>
                <a:t>Prospect becomes a donor with a first gift to the organization</a:t>
              </a:r>
              <a:endParaRPr sz="1100">
                <a:latin typeface="Montserrat" pitchFamily="2" charset="77"/>
              </a:endParaRPr>
            </a:p>
          </p:txBody>
        </p:sp>
        <p:sp>
          <p:nvSpPr>
            <p:cNvPr id="450" name="Google Shape;450;p54"/>
            <p:cNvSpPr/>
            <p:nvPr/>
          </p:nvSpPr>
          <p:spPr>
            <a:xfrm>
              <a:off x="5008578" y="1526748"/>
              <a:ext cx="280500" cy="280500"/>
            </a:xfrm>
            <a:prstGeom prst="triangle">
              <a:avLst>
                <a:gd name="adj" fmla="val 100000"/>
              </a:avLst>
            </a:prstGeom>
            <a:solidFill>
              <a:srgbClr val="6668CE"/>
            </a:solidFill>
            <a:ln w="25400" cap="flat" cmpd="sng">
              <a:solidFill>
                <a:srgbClr val="6668CE"/>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51" name="Google Shape;451;p54"/>
            <p:cNvSpPr/>
            <p:nvPr/>
          </p:nvSpPr>
          <p:spPr>
            <a:xfrm rot="5400000">
              <a:off x="5787261" y="1197672"/>
              <a:ext cx="989100" cy="1646100"/>
            </a:xfrm>
            <a:prstGeom prst="corner">
              <a:avLst>
                <a:gd name="adj1" fmla="val 16120"/>
                <a:gd name="adj2" fmla="val 16110"/>
              </a:avLst>
            </a:prstGeom>
            <a:solidFill>
              <a:srgbClr val="6B86D2"/>
            </a:solidFill>
            <a:ln w="25400" cap="flat" cmpd="sng">
              <a:solidFill>
                <a:srgbClr val="6B86D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52" name="Google Shape;452;p54"/>
            <p:cNvSpPr/>
            <p:nvPr/>
          </p:nvSpPr>
          <p:spPr>
            <a:xfrm>
              <a:off x="5622124" y="1689572"/>
              <a:ext cx="1485900" cy="1302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53" name="Google Shape;453;p54"/>
            <p:cNvSpPr txBox="1"/>
            <p:nvPr/>
          </p:nvSpPr>
          <p:spPr>
            <a:xfrm>
              <a:off x="5622124" y="1689572"/>
              <a:ext cx="1485900" cy="1302600"/>
            </a:xfrm>
            <a:prstGeom prst="rect">
              <a:avLst/>
            </a:prstGeom>
            <a:noFill/>
            <a:ln>
              <a:noFill/>
            </a:ln>
          </p:spPr>
          <p:txBody>
            <a:bodyPr spcFirstLastPara="1" wrap="square" lIns="40000" tIns="40000" rIns="40000" bIns="40000"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US" sz="1100" b="1" i="0" u="none" strike="noStrike" cap="none">
                  <a:solidFill>
                    <a:srgbClr val="000000"/>
                  </a:solidFill>
                  <a:latin typeface="Montserrat" pitchFamily="2" charset="77"/>
                  <a:sym typeface="Arial"/>
                </a:rPr>
                <a:t>Engagement</a:t>
              </a:r>
              <a:endParaRPr sz="600" b="1" i="0" u="none" strike="noStrike" cap="none">
                <a:solidFill>
                  <a:srgbClr val="000000"/>
                </a:solidFill>
                <a:latin typeface="Montserrat" pitchFamily="2" charset="77"/>
                <a:sym typeface="Arial"/>
              </a:endParaRPr>
            </a:p>
            <a:p>
              <a:pPr marL="0" marR="0" lvl="0" indent="0" algn="l" rtl="0">
                <a:lnSpc>
                  <a:spcPct val="90000"/>
                </a:lnSpc>
                <a:spcBef>
                  <a:spcPts val="400"/>
                </a:spcBef>
                <a:spcAft>
                  <a:spcPts val="0"/>
                </a:spcAft>
                <a:buClr>
                  <a:srgbClr val="000000"/>
                </a:buClr>
                <a:buSzPts val="600"/>
                <a:buFont typeface="Arial"/>
                <a:buNone/>
              </a:pPr>
              <a:r>
                <a:rPr lang="en-US" sz="600" b="0" i="0" u="none" strike="noStrike" cap="none">
                  <a:solidFill>
                    <a:srgbClr val="000000"/>
                  </a:solidFill>
                  <a:latin typeface="Montserrat" pitchFamily="2" charset="77"/>
                  <a:sym typeface="Arial"/>
                </a:rPr>
                <a:t>Donor continues evaluation of the organization and considers greater involvement</a:t>
              </a:r>
              <a:endParaRPr sz="1100">
                <a:latin typeface="Montserrat" pitchFamily="2" charset="77"/>
              </a:endParaRPr>
            </a:p>
          </p:txBody>
        </p:sp>
        <p:sp>
          <p:nvSpPr>
            <p:cNvPr id="454" name="Google Shape;454;p54"/>
            <p:cNvSpPr/>
            <p:nvPr/>
          </p:nvSpPr>
          <p:spPr>
            <a:xfrm>
              <a:off x="6827775" y="1076585"/>
              <a:ext cx="280500" cy="280500"/>
            </a:xfrm>
            <a:prstGeom prst="triangle">
              <a:avLst>
                <a:gd name="adj" fmla="val 100000"/>
              </a:avLst>
            </a:prstGeom>
            <a:solidFill>
              <a:srgbClr val="70A5D7"/>
            </a:solidFill>
            <a:ln w="25400" cap="flat" cmpd="sng">
              <a:solidFill>
                <a:srgbClr val="70A5D7"/>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55" name="Google Shape;455;p54"/>
            <p:cNvSpPr/>
            <p:nvPr/>
          </p:nvSpPr>
          <p:spPr>
            <a:xfrm rot="5400000">
              <a:off x="7606458" y="747511"/>
              <a:ext cx="989100" cy="1646100"/>
            </a:xfrm>
            <a:prstGeom prst="corner">
              <a:avLst>
                <a:gd name="adj1" fmla="val 16120"/>
                <a:gd name="adj2" fmla="val 16110"/>
              </a:avLst>
            </a:prstGeom>
            <a:solidFill>
              <a:srgbClr val="75C3DB"/>
            </a:solidFill>
            <a:ln w="25400" cap="flat" cmpd="sng">
              <a:solidFill>
                <a:srgbClr val="75C3D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56" name="Google Shape;456;p54"/>
            <p:cNvSpPr/>
            <p:nvPr/>
          </p:nvSpPr>
          <p:spPr>
            <a:xfrm>
              <a:off x="7441321" y="1239410"/>
              <a:ext cx="1485900" cy="1302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Montserrat" pitchFamily="2" charset="77"/>
              </a:endParaRPr>
            </a:p>
          </p:txBody>
        </p:sp>
        <p:sp>
          <p:nvSpPr>
            <p:cNvPr id="457" name="Google Shape;457;p54"/>
            <p:cNvSpPr txBox="1"/>
            <p:nvPr/>
          </p:nvSpPr>
          <p:spPr>
            <a:xfrm>
              <a:off x="7441321" y="1239410"/>
              <a:ext cx="1485900" cy="1302600"/>
            </a:xfrm>
            <a:prstGeom prst="rect">
              <a:avLst/>
            </a:prstGeom>
            <a:noFill/>
            <a:ln>
              <a:noFill/>
            </a:ln>
          </p:spPr>
          <p:txBody>
            <a:bodyPr spcFirstLastPara="1" wrap="square" lIns="40000" tIns="40000" rIns="40000" bIns="40000"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US" sz="1100" b="1" i="0" u="none" strike="noStrike" cap="none">
                  <a:solidFill>
                    <a:srgbClr val="000000"/>
                  </a:solidFill>
                  <a:latin typeface="Montserrat" pitchFamily="2" charset="77"/>
                  <a:ea typeface="Montserrat"/>
                  <a:cs typeface="Montserrat"/>
                  <a:sym typeface="Montserrat"/>
                </a:rPr>
                <a:t>Advocacy</a:t>
              </a:r>
              <a:endParaRPr sz="600" b="1" i="0" u="none" strike="noStrike" cap="none">
                <a:solidFill>
                  <a:srgbClr val="000000"/>
                </a:solidFill>
                <a:latin typeface="Montserrat" pitchFamily="2" charset="77"/>
                <a:ea typeface="Montserrat"/>
                <a:cs typeface="Montserrat"/>
                <a:sym typeface="Montserrat"/>
              </a:endParaRPr>
            </a:p>
            <a:p>
              <a:pPr marL="0" marR="0" lvl="0" indent="0" algn="l" rtl="0">
                <a:lnSpc>
                  <a:spcPct val="90000"/>
                </a:lnSpc>
                <a:spcBef>
                  <a:spcPts val="400"/>
                </a:spcBef>
                <a:spcAft>
                  <a:spcPts val="0"/>
                </a:spcAft>
                <a:buClr>
                  <a:srgbClr val="000000"/>
                </a:buClr>
                <a:buSzPts val="600"/>
                <a:buFont typeface="Arial"/>
                <a:buNone/>
              </a:pPr>
              <a:r>
                <a:rPr lang="en-US" sz="600" i="0" u="none" strike="noStrike" cap="none">
                  <a:solidFill>
                    <a:srgbClr val="000000"/>
                  </a:solidFill>
                  <a:latin typeface="Montserrat" pitchFamily="2" charset="77"/>
                  <a:ea typeface="Montserrat"/>
                  <a:cs typeface="Montserrat"/>
                  <a:sym typeface="Montserrat"/>
                </a:rPr>
                <a:t>Donor becomes an evangelist and encourages others to support.</a:t>
              </a:r>
              <a:endParaRPr sz="1100">
                <a:latin typeface="Montserrat" pitchFamily="2" charset="77"/>
                <a:ea typeface="Montserrat"/>
                <a:cs typeface="Montserrat"/>
                <a:sym typeface="Montserrat"/>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55"/>
          <p:cNvPicPr preferRelativeResize="0"/>
          <p:nvPr/>
        </p:nvPicPr>
        <p:blipFill rotWithShape="1">
          <a:blip r:embed="rId3">
            <a:alphaModFix/>
          </a:blip>
          <a:srcRect t="13720" b="13720"/>
          <a:stretch/>
        </p:blipFill>
        <p:spPr>
          <a:xfrm>
            <a:off x="0" y="0"/>
            <a:ext cx="9126578" cy="4414774"/>
          </a:xfrm>
          <a:prstGeom prst="rect">
            <a:avLst/>
          </a:prstGeom>
          <a:noFill/>
          <a:ln>
            <a:noFill/>
          </a:ln>
        </p:spPr>
      </p:pic>
      <p:sp>
        <p:nvSpPr>
          <p:cNvPr id="463" name="Google Shape;463;p55"/>
          <p:cNvSpPr/>
          <p:nvPr/>
        </p:nvSpPr>
        <p:spPr>
          <a:xfrm>
            <a:off x="-8712" y="-12"/>
            <a:ext cx="9144000" cy="4414800"/>
          </a:xfrm>
          <a:prstGeom prst="rect">
            <a:avLst/>
          </a:prstGeom>
          <a:solidFill>
            <a:srgbClr val="019067">
              <a:alpha val="56600"/>
            </a:srgbClr>
          </a:solid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2700"/>
              <a:buFont typeface="Arial"/>
              <a:buNone/>
            </a:pPr>
            <a:endParaRPr sz="2700">
              <a:solidFill>
                <a:schemeClr val="dk1"/>
              </a:solidFill>
            </a:endParaRPr>
          </a:p>
        </p:txBody>
      </p:sp>
      <p:sp>
        <p:nvSpPr>
          <p:cNvPr id="464" name="Google Shape;464;p55"/>
          <p:cNvSpPr/>
          <p:nvPr/>
        </p:nvSpPr>
        <p:spPr>
          <a:xfrm>
            <a:off x="472750" y="1706250"/>
            <a:ext cx="5060700" cy="1731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US" sz="2400" b="1">
                <a:solidFill>
                  <a:schemeClr val="lt1"/>
                </a:solidFill>
                <a:latin typeface="Montserrat"/>
                <a:ea typeface="Montserrat"/>
                <a:cs typeface="Montserrat"/>
                <a:sym typeface="Montserrat"/>
              </a:rPr>
              <a:t>Assess your donor file</a:t>
            </a:r>
            <a:endParaRPr sz="2400" b="1">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400" b="1">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US" sz="2400" b="1">
                <a:solidFill>
                  <a:schemeClr val="lt1"/>
                </a:solidFill>
                <a:latin typeface="Montserrat"/>
                <a:ea typeface="Montserrat"/>
                <a:cs typeface="Montserrat"/>
                <a:sym typeface="Montserrat"/>
              </a:rPr>
              <a:t>Identify key opportunities</a:t>
            </a:r>
            <a:endParaRPr sz="2400" b="1">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400" b="1">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US" sz="2400" b="1">
                <a:solidFill>
                  <a:schemeClr val="lt1"/>
                </a:solidFill>
                <a:latin typeface="Montserrat"/>
                <a:ea typeface="Montserrat"/>
                <a:cs typeface="Montserrat"/>
                <a:sym typeface="Montserrat"/>
              </a:rPr>
              <a:t>Develop experiences</a:t>
            </a:r>
            <a:endParaRPr sz="2400" b="1">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400" b="1">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US" sz="2400" b="1">
                <a:solidFill>
                  <a:schemeClr val="lt1"/>
                </a:solidFill>
                <a:latin typeface="Montserrat"/>
                <a:ea typeface="Montserrat"/>
                <a:cs typeface="Montserrat"/>
                <a:sym typeface="Montserrat"/>
              </a:rPr>
              <a:t>Build a roadmap for growth</a:t>
            </a:r>
            <a:endParaRPr sz="2400" b="1">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400" b="1">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2700"/>
              <a:buFont typeface="Arial"/>
              <a:buNone/>
            </a:pPr>
            <a:endParaRPr sz="2400" b="1">
              <a:solidFill>
                <a:schemeClr val="lt1"/>
              </a:solidFill>
              <a:latin typeface="Montserrat"/>
              <a:ea typeface="Montserrat"/>
              <a:cs typeface="Montserrat"/>
              <a:sym typeface="Montserrat"/>
            </a:endParaRPr>
          </a:p>
        </p:txBody>
      </p:sp>
      <p:sp>
        <p:nvSpPr>
          <p:cNvPr id="465" name="Google Shape;465;p55"/>
          <p:cNvSpPr/>
          <p:nvPr/>
        </p:nvSpPr>
        <p:spPr>
          <a:xfrm>
            <a:off x="5202800" y="974475"/>
            <a:ext cx="660900" cy="2804700"/>
          </a:xfrm>
          <a:prstGeom prst="rightBrace">
            <a:avLst>
              <a:gd name="adj1" fmla="val 50000"/>
              <a:gd name="adj2" fmla="val 48037"/>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66" name="Google Shape;466;p55"/>
          <p:cNvSpPr txBox="1"/>
          <p:nvPr/>
        </p:nvSpPr>
        <p:spPr>
          <a:xfrm>
            <a:off x="6236600" y="1143950"/>
            <a:ext cx="2389500" cy="247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2700"/>
              <a:buFont typeface="Arial"/>
              <a:buNone/>
            </a:pPr>
            <a:r>
              <a:rPr lang="en-US" sz="2700" b="1">
                <a:solidFill>
                  <a:schemeClr val="lt1"/>
                </a:solidFill>
                <a:latin typeface="Montserrat"/>
                <a:ea typeface="Montserrat"/>
                <a:cs typeface="Montserrat"/>
                <a:sym typeface="Montserrat"/>
              </a:rPr>
              <a:t>YOUR </a:t>
            </a:r>
            <a:r>
              <a:rPr lang="en-US" sz="2700" b="1">
                <a:solidFill>
                  <a:schemeClr val="accent4"/>
                </a:solidFill>
                <a:latin typeface="Montserrat"/>
                <a:ea typeface="Montserrat"/>
                <a:cs typeface="Montserrat"/>
                <a:sym typeface="Montserrat"/>
              </a:rPr>
              <a:t>DATA</a:t>
            </a:r>
            <a:r>
              <a:rPr lang="en-US" sz="2700" b="1">
                <a:solidFill>
                  <a:schemeClr val="lt1"/>
                </a:solidFill>
                <a:latin typeface="Montserrat"/>
                <a:ea typeface="Montserrat"/>
                <a:cs typeface="Montserrat"/>
                <a:sym typeface="Montserrat"/>
              </a:rPr>
              <a:t> TELLS THE STORY OF </a:t>
            </a:r>
            <a:br>
              <a:rPr lang="en-US" sz="2700" b="1">
                <a:solidFill>
                  <a:schemeClr val="lt1"/>
                </a:solidFill>
                <a:latin typeface="Montserrat"/>
                <a:ea typeface="Montserrat"/>
                <a:cs typeface="Montserrat"/>
                <a:sym typeface="Montserrat"/>
              </a:rPr>
            </a:br>
            <a:r>
              <a:rPr lang="en-US" sz="2700" b="1">
                <a:solidFill>
                  <a:schemeClr val="lt1"/>
                </a:solidFill>
                <a:latin typeface="Montserrat"/>
                <a:ea typeface="Montserrat"/>
                <a:cs typeface="Montserrat"/>
                <a:sym typeface="Montserrat"/>
              </a:rPr>
              <a:t>YOUR DONORS</a:t>
            </a:r>
            <a:endParaRPr sz="2700" b="1">
              <a:solidFill>
                <a:schemeClr val="lt1"/>
              </a:solidFill>
              <a:latin typeface="Montserrat"/>
              <a:ea typeface="Montserrat"/>
              <a:cs typeface="Montserrat"/>
              <a:sym typeface="Montserrat"/>
            </a:endParaRPr>
          </a:p>
          <a:p>
            <a:pPr marL="0" lvl="0" indent="0" algn="l" rtl="0">
              <a:spcBef>
                <a:spcPts val="0"/>
              </a:spcBef>
              <a:spcAft>
                <a:spcPts val="0"/>
              </a:spcAft>
              <a:buNone/>
            </a:pPr>
            <a:endParaRPr b="1">
              <a:solidFill>
                <a:schemeClr val="lt1"/>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1"/>
        <p:cNvGrpSpPr/>
        <p:nvPr/>
      </p:nvGrpSpPr>
      <p:grpSpPr>
        <a:xfrm>
          <a:off x="0" y="0"/>
          <a:ext cx="0" cy="0"/>
          <a:chOff x="0" y="0"/>
          <a:chExt cx="0" cy="0"/>
        </a:xfrm>
      </p:grpSpPr>
      <p:pic>
        <p:nvPicPr>
          <p:cNvPr id="472" name="Google Shape;472;p56" descr="girl using VR goggles"/>
          <p:cNvPicPr preferRelativeResize="0"/>
          <p:nvPr/>
        </p:nvPicPr>
        <p:blipFill rotWithShape="1">
          <a:blip r:embed="rId3">
            <a:alphaModFix/>
          </a:blip>
          <a:srcRect b="26583"/>
          <a:stretch/>
        </p:blipFill>
        <p:spPr>
          <a:xfrm>
            <a:off x="0" y="0"/>
            <a:ext cx="9144000" cy="4457699"/>
          </a:xfrm>
          <a:prstGeom prst="rect">
            <a:avLst/>
          </a:prstGeom>
          <a:noFill/>
          <a:ln>
            <a:noFill/>
          </a:ln>
        </p:spPr>
      </p:pic>
      <p:sp>
        <p:nvSpPr>
          <p:cNvPr id="473" name="Google Shape;473;p56"/>
          <p:cNvSpPr/>
          <p:nvPr/>
        </p:nvSpPr>
        <p:spPr>
          <a:xfrm>
            <a:off x="0" y="10800"/>
            <a:ext cx="9144000" cy="4436100"/>
          </a:xfrm>
          <a:prstGeom prst="rect">
            <a:avLst/>
          </a:prstGeom>
          <a:solidFill>
            <a:srgbClr val="019067">
              <a:alpha val="56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6"/>
          <p:cNvSpPr/>
          <p:nvPr/>
        </p:nvSpPr>
        <p:spPr>
          <a:xfrm>
            <a:off x="1250695" y="1641449"/>
            <a:ext cx="6642600" cy="623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None/>
            </a:pPr>
            <a:r>
              <a:rPr lang="en-US" sz="2700" b="1" i="0" u="none" strike="noStrike" cap="none">
                <a:solidFill>
                  <a:srgbClr val="FFFFFF"/>
                </a:solidFill>
                <a:latin typeface="Montserrat"/>
                <a:ea typeface="Montserrat"/>
                <a:cs typeface="Montserrat"/>
                <a:sym typeface="Montserrat"/>
              </a:rPr>
              <a:t>Experience creates moments of truth – either the ability </a:t>
            </a:r>
            <a:br>
              <a:rPr lang="en-US" sz="2700" b="1" i="0" u="none" strike="noStrike" cap="none">
                <a:solidFill>
                  <a:srgbClr val="FFFFFF"/>
                </a:solidFill>
                <a:latin typeface="Montserrat"/>
                <a:ea typeface="Montserrat"/>
                <a:cs typeface="Montserrat"/>
                <a:sym typeface="Montserrat"/>
              </a:rPr>
            </a:br>
            <a:r>
              <a:rPr lang="en-US" sz="2700" b="1" i="0" u="none" strike="noStrike" cap="none">
                <a:solidFill>
                  <a:srgbClr val="FFFFFF"/>
                </a:solidFill>
                <a:latin typeface="Montserrat"/>
                <a:ea typeface="Montserrat"/>
                <a:cs typeface="Montserrat"/>
                <a:sym typeface="Montserrat"/>
              </a:rPr>
              <a:t>to </a:t>
            </a:r>
            <a:r>
              <a:rPr lang="en-US" sz="2700" b="1">
                <a:solidFill>
                  <a:srgbClr val="FFFFFF"/>
                </a:solidFill>
                <a:latin typeface="Montserrat"/>
                <a:ea typeface="Montserrat"/>
                <a:cs typeface="Montserrat"/>
                <a:sym typeface="Montserrat"/>
              </a:rPr>
              <a:t>A</a:t>
            </a:r>
            <a:r>
              <a:rPr lang="en-US" sz="2700" b="1" i="0" u="none" strike="noStrike" cap="none">
                <a:solidFill>
                  <a:srgbClr val="FFFFFF"/>
                </a:solidFill>
                <a:latin typeface="Montserrat"/>
                <a:ea typeface="Montserrat"/>
                <a:cs typeface="Montserrat"/>
                <a:sym typeface="Montserrat"/>
              </a:rPr>
              <a:t>waken or </a:t>
            </a:r>
            <a:r>
              <a:rPr lang="en-US" sz="2700" b="1">
                <a:solidFill>
                  <a:srgbClr val="FFFFFF"/>
                </a:solidFill>
                <a:latin typeface="Montserrat"/>
                <a:ea typeface="Montserrat"/>
                <a:cs typeface="Montserrat"/>
                <a:sym typeface="Montserrat"/>
              </a:rPr>
              <a:t>E</a:t>
            </a:r>
            <a:r>
              <a:rPr lang="en-US" sz="2700" b="1" i="0" u="none" strike="noStrike" cap="none">
                <a:solidFill>
                  <a:srgbClr val="FFFFFF"/>
                </a:solidFill>
                <a:latin typeface="Montserrat"/>
                <a:ea typeface="Montserrat"/>
                <a:cs typeface="Montserrat"/>
                <a:sym typeface="Montserrat"/>
              </a:rPr>
              <a:t>xtinguish a relationship.</a:t>
            </a:r>
            <a:endParaRPr sz="2000" b="1">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554375" y="1941979"/>
            <a:ext cx="7886700" cy="54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600" b="1">
                <a:latin typeface="Montserrat"/>
                <a:ea typeface="Montserrat"/>
                <a:cs typeface="Montserrat"/>
                <a:sym typeface="Montserrat"/>
              </a:rPr>
              <a:t>Raise your hand if…</a:t>
            </a:r>
            <a:endParaRPr sz="3600" b="1">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57"/>
          <p:cNvPicPr preferRelativeResize="0"/>
          <p:nvPr/>
        </p:nvPicPr>
        <p:blipFill rotWithShape="1">
          <a:blip r:embed="rId3">
            <a:alphaModFix/>
          </a:blip>
          <a:srcRect t="6948" b="6948"/>
          <a:stretch/>
        </p:blipFill>
        <p:spPr>
          <a:xfrm>
            <a:off x="0" y="0"/>
            <a:ext cx="9126577" cy="4414775"/>
          </a:xfrm>
          <a:prstGeom prst="rect">
            <a:avLst/>
          </a:prstGeom>
          <a:noFill/>
          <a:ln>
            <a:noFill/>
          </a:ln>
        </p:spPr>
      </p:pic>
      <p:sp>
        <p:nvSpPr>
          <p:cNvPr id="480" name="Google Shape;480;p57"/>
          <p:cNvSpPr/>
          <p:nvPr/>
        </p:nvSpPr>
        <p:spPr>
          <a:xfrm>
            <a:off x="-8725" y="-25"/>
            <a:ext cx="9144000" cy="4414800"/>
          </a:xfrm>
          <a:prstGeom prst="rect">
            <a:avLst/>
          </a:prstGeom>
          <a:solidFill>
            <a:srgbClr val="019067">
              <a:alpha val="56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7"/>
          <p:cNvSpPr/>
          <p:nvPr/>
        </p:nvSpPr>
        <p:spPr>
          <a:xfrm>
            <a:off x="2041650" y="1604500"/>
            <a:ext cx="5060700" cy="1731000"/>
          </a:xfrm>
          <a:prstGeom prst="rect">
            <a:avLst/>
          </a:prstGeom>
          <a:noFill/>
          <a:ln>
            <a:noFill/>
          </a:ln>
        </p:spPr>
        <p:txBody>
          <a:bodyPr spcFirstLastPara="1" wrap="square" lIns="68575" tIns="34275" rIns="68575" bIns="34275" anchor="ctr" anchorCtr="0">
            <a:noAutofit/>
          </a:bodyPr>
          <a:lstStyle/>
          <a:p>
            <a:pPr marL="0" lvl="0" indent="0" algn="ctr" rtl="0">
              <a:lnSpc>
                <a:spcPct val="80000"/>
              </a:lnSpc>
              <a:spcBef>
                <a:spcPts val="0"/>
              </a:spcBef>
              <a:spcAft>
                <a:spcPts val="0"/>
              </a:spcAft>
              <a:buClr>
                <a:schemeClr val="dk1"/>
              </a:buClr>
              <a:buSzPts val="1100"/>
              <a:buFont typeface="Arial"/>
              <a:buNone/>
            </a:pPr>
            <a:r>
              <a:rPr lang="en-US" sz="3000" b="1">
                <a:solidFill>
                  <a:schemeClr val="lt1"/>
                </a:solidFill>
                <a:latin typeface="Montserrat"/>
                <a:ea typeface="Montserrat"/>
                <a:cs typeface="Montserrat"/>
                <a:sym typeface="Montserrat"/>
              </a:rPr>
              <a:t>JDRF’s Journey</a:t>
            </a:r>
            <a:endParaRPr sz="3000" b="1">
              <a:solidFill>
                <a:schemeClr val="lt1"/>
              </a:solidFill>
              <a:latin typeface="Montserrat"/>
              <a:ea typeface="Montserrat"/>
              <a:cs typeface="Montserrat"/>
              <a:sym typeface="Montserrat"/>
            </a:endParaRPr>
          </a:p>
          <a:p>
            <a:pPr marL="0" lvl="0" indent="0" algn="ctr" rtl="0">
              <a:spcBef>
                <a:spcPts val="0"/>
              </a:spcBef>
              <a:spcAft>
                <a:spcPts val="0"/>
              </a:spcAft>
              <a:buClr>
                <a:schemeClr val="dk1"/>
              </a:buClr>
              <a:buSzPts val="2700"/>
              <a:buFont typeface="Arial"/>
              <a:buNone/>
            </a:pPr>
            <a:endParaRPr sz="3000" b="1">
              <a:solidFill>
                <a:schemeClr val="lt1"/>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8"/>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Background</a:t>
            </a:r>
            <a:endParaRPr/>
          </a:p>
        </p:txBody>
      </p:sp>
      <p:sp>
        <p:nvSpPr>
          <p:cNvPr id="488" name="Google Shape;488;p58"/>
          <p:cNvSpPr txBox="1">
            <a:spLocks noGrp="1"/>
          </p:cNvSpPr>
          <p:nvPr>
            <p:ph type="body" idx="1"/>
          </p:nvPr>
        </p:nvSpPr>
        <p:spPr>
          <a:xfrm>
            <a:off x="628650" y="1779588"/>
            <a:ext cx="7886700" cy="2473200"/>
          </a:xfrm>
          <a:prstGeom prst="rect">
            <a:avLst/>
          </a:prstGeom>
        </p:spPr>
        <p:txBody>
          <a:bodyPr spcFirstLastPara="1" wrap="square" lIns="91425" tIns="45700" rIns="91425" bIns="45700" anchor="t" anchorCtr="0">
            <a:noAutofit/>
          </a:bodyPr>
          <a:lstStyle/>
          <a:p>
            <a:pPr marL="342900" indent="-342900">
              <a:lnSpc>
                <a:spcPct val="115000"/>
              </a:lnSpc>
              <a:spcBef>
                <a:spcPts val="1200"/>
              </a:spcBef>
            </a:pPr>
            <a:r>
              <a:rPr lang="en-US" dirty="0"/>
              <a:t>Founded in 1970, JDRF is the leading global nonprofit funding type 1 diabetes (T1D) research. </a:t>
            </a:r>
            <a:endParaRPr dirty="0"/>
          </a:p>
          <a:p>
            <a:pPr marL="342900" indent="-342900">
              <a:lnSpc>
                <a:spcPct val="115000"/>
              </a:lnSpc>
              <a:spcBef>
                <a:spcPts val="1200"/>
              </a:spcBef>
              <a:buClr>
                <a:schemeClr val="dk1"/>
              </a:buClr>
              <a:buSzPts val="1100"/>
            </a:pPr>
            <a:r>
              <a:rPr lang="en-US" dirty="0"/>
              <a:t>8.7 million people living with type one diabetes across the world</a:t>
            </a:r>
            <a:endParaRPr dirty="0"/>
          </a:p>
          <a:p>
            <a:pPr marL="342900" indent="-342900">
              <a:lnSpc>
                <a:spcPct val="115000"/>
              </a:lnSpc>
              <a:spcBef>
                <a:spcPts val="1200"/>
              </a:spcBef>
              <a:buClr>
                <a:schemeClr val="dk1"/>
              </a:buClr>
              <a:buSzPts val="1100"/>
            </a:pPr>
            <a:r>
              <a:rPr lang="en-US" dirty="0"/>
              <a:t>1 in every 30 families are impacted by T1D</a:t>
            </a:r>
            <a:endParaRPr dirty="0"/>
          </a:p>
          <a:p>
            <a:pPr marL="342900" indent="-342900">
              <a:spcBef>
                <a:spcPts val="1200"/>
              </a:spcBef>
            </a:pP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9"/>
          <p:cNvSpPr/>
          <p:nvPr/>
        </p:nvSpPr>
        <p:spPr>
          <a:xfrm>
            <a:off x="-11150" y="-22300"/>
            <a:ext cx="9144000" cy="925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9"/>
          <p:cNvSpPr txBox="1">
            <a:spLocks noGrp="1"/>
          </p:cNvSpPr>
          <p:nvPr>
            <p:ph type="title"/>
          </p:nvPr>
        </p:nvSpPr>
        <p:spPr>
          <a:xfrm>
            <a:off x="678500" y="362604"/>
            <a:ext cx="7886700" cy="54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Montserrat"/>
                <a:ea typeface="Montserrat"/>
                <a:cs typeface="Montserrat"/>
                <a:sym typeface="Montserrat"/>
              </a:rPr>
              <a:t>Background</a:t>
            </a:r>
            <a:endParaRPr b="1">
              <a:latin typeface="Montserrat"/>
              <a:ea typeface="Montserrat"/>
              <a:cs typeface="Montserrat"/>
              <a:sym typeface="Montserrat"/>
            </a:endParaRPr>
          </a:p>
        </p:txBody>
      </p:sp>
      <p:sp>
        <p:nvSpPr>
          <p:cNvPr id="496" name="Google Shape;496;p59"/>
          <p:cNvSpPr txBox="1">
            <a:spLocks noGrp="1"/>
          </p:cNvSpPr>
          <p:nvPr>
            <p:ph type="body" idx="1"/>
          </p:nvPr>
        </p:nvSpPr>
        <p:spPr>
          <a:xfrm>
            <a:off x="547750" y="1302275"/>
            <a:ext cx="4506000" cy="23019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sz="2200">
                <a:solidFill>
                  <a:schemeClr val="dk1"/>
                </a:solidFill>
              </a:rPr>
              <a:t>JDRF has a mature </a:t>
            </a:r>
            <a:r>
              <a:rPr lang="en-US" sz="2200" b="1">
                <a:solidFill>
                  <a:schemeClr val="dk1"/>
                </a:solidFill>
              </a:rPr>
              <a:t>event based fundraising</a:t>
            </a:r>
            <a:r>
              <a:rPr lang="en-US" sz="2200">
                <a:solidFill>
                  <a:schemeClr val="dk1"/>
                </a:solidFill>
              </a:rPr>
              <a:t> model through our network of </a:t>
            </a:r>
            <a:r>
              <a:rPr lang="en-US" sz="2200" b="1">
                <a:solidFill>
                  <a:schemeClr val="dk1"/>
                </a:solidFill>
              </a:rPr>
              <a:t>29 chapters </a:t>
            </a:r>
            <a:r>
              <a:rPr lang="en-US" sz="2200">
                <a:solidFill>
                  <a:schemeClr val="dk1"/>
                </a:solidFill>
              </a:rPr>
              <a:t>across the USA.</a:t>
            </a:r>
            <a:endParaRPr sz="2200">
              <a:solidFill>
                <a:schemeClr val="dk1"/>
              </a:solidFill>
            </a:endParaRPr>
          </a:p>
          <a:p>
            <a:pPr marL="0" lvl="0" indent="0" algn="l" rtl="0">
              <a:spcBef>
                <a:spcPts val="750"/>
              </a:spcBef>
              <a:spcAft>
                <a:spcPts val="0"/>
              </a:spcAft>
              <a:buNone/>
            </a:pPr>
            <a:endParaRPr sz="2200">
              <a:solidFill>
                <a:schemeClr val="dk1"/>
              </a:solidFill>
            </a:endParaRPr>
          </a:p>
          <a:p>
            <a:pPr marL="0" lvl="0" indent="0" algn="l" rtl="0">
              <a:spcBef>
                <a:spcPts val="750"/>
              </a:spcBef>
              <a:spcAft>
                <a:spcPts val="0"/>
              </a:spcAft>
              <a:buNone/>
            </a:pPr>
            <a:r>
              <a:rPr lang="en-US" sz="2200">
                <a:solidFill>
                  <a:schemeClr val="dk1"/>
                </a:solidFill>
              </a:rPr>
              <a:t>More than </a:t>
            </a:r>
            <a:r>
              <a:rPr lang="en-US" sz="2200" b="1">
                <a:solidFill>
                  <a:schemeClr val="dk1"/>
                </a:solidFill>
              </a:rPr>
              <a:t>50% of JDRF revenue</a:t>
            </a:r>
            <a:r>
              <a:rPr lang="en-US" sz="2200">
                <a:solidFill>
                  <a:schemeClr val="dk1"/>
                </a:solidFill>
              </a:rPr>
              <a:t> is generated through </a:t>
            </a:r>
            <a:r>
              <a:rPr lang="en-US" sz="2200" b="1">
                <a:solidFill>
                  <a:schemeClr val="dk1"/>
                </a:solidFill>
              </a:rPr>
              <a:t>One Walk®</a:t>
            </a:r>
            <a:r>
              <a:rPr lang="en-US" sz="2200">
                <a:solidFill>
                  <a:schemeClr val="dk1"/>
                </a:solidFill>
              </a:rPr>
              <a:t> and </a:t>
            </a:r>
            <a:r>
              <a:rPr lang="en-US" sz="2200" b="1">
                <a:solidFill>
                  <a:schemeClr val="dk1"/>
                </a:solidFill>
              </a:rPr>
              <a:t>Gala events</a:t>
            </a:r>
            <a:r>
              <a:rPr lang="en-US" sz="2200">
                <a:solidFill>
                  <a:schemeClr val="dk1"/>
                </a:solidFill>
              </a:rPr>
              <a:t>.</a:t>
            </a:r>
            <a:endParaRPr sz="2200">
              <a:solidFill>
                <a:schemeClr val="dk1"/>
              </a:solidFill>
            </a:endParaRPr>
          </a:p>
          <a:p>
            <a:pPr marL="0" lvl="0" indent="0" algn="l" rtl="0">
              <a:spcBef>
                <a:spcPts val="750"/>
              </a:spcBef>
              <a:spcAft>
                <a:spcPts val="0"/>
              </a:spcAft>
              <a:buNone/>
            </a:pPr>
            <a:endParaRPr sz="2500">
              <a:solidFill>
                <a:schemeClr val="dk1"/>
              </a:solidFill>
            </a:endParaRPr>
          </a:p>
        </p:txBody>
      </p:sp>
      <p:pic>
        <p:nvPicPr>
          <p:cNvPr id="497" name="Google Shape;497;p59"/>
          <p:cNvPicPr preferRelativeResize="0"/>
          <p:nvPr/>
        </p:nvPicPr>
        <p:blipFill rotWithShape="1">
          <a:blip r:embed="rId3">
            <a:alphaModFix/>
          </a:blip>
          <a:srcRect l="15169" t="2439" r="29609"/>
          <a:stretch/>
        </p:blipFill>
        <p:spPr>
          <a:xfrm>
            <a:off x="5432575" y="-22300"/>
            <a:ext cx="3700275" cy="44457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0"/>
          <p:cNvSpPr txBox="1">
            <a:spLocks noGrp="1"/>
          </p:cNvSpPr>
          <p:nvPr>
            <p:ph type="sldNum" idx="12"/>
          </p:nvPr>
        </p:nvSpPr>
        <p:spPr>
          <a:xfrm>
            <a:off x="176905" y="4878355"/>
            <a:ext cx="385200" cy="1704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800"/>
              <a:buFont typeface="Arial"/>
              <a:buNone/>
            </a:pPr>
            <a:fld id="{00000000-1234-1234-1234-123412341234}" type="slidenum">
              <a:rPr lang="en-US"/>
              <a:t>43</a:t>
            </a:fld>
            <a:endParaRPr/>
          </a:p>
        </p:txBody>
      </p:sp>
      <p:sp>
        <p:nvSpPr>
          <p:cNvPr id="504" name="Google Shape;504;p60"/>
          <p:cNvSpPr txBox="1">
            <a:spLocks noGrp="1"/>
          </p:cNvSpPr>
          <p:nvPr>
            <p:ph type="title"/>
          </p:nvPr>
        </p:nvSpPr>
        <p:spPr>
          <a:xfrm>
            <a:off x="1427775" y="1095625"/>
            <a:ext cx="6196800" cy="3098400"/>
          </a:xfrm>
          <a:prstGeom prst="rect">
            <a:avLst/>
          </a:prstGeom>
        </p:spPr>
        <p:txBody>
          <a:bodyPr spcFirstLastPara="1" wrap="square" lIns="0" tIns="144000" rIns="0" bIns="0" anchor="t" anchorCtr="0">
            <a:noAutofit/>
          </a:bodyPr>
          <a:lstStyle/>
          <a:p>
            <a:pPr marL="0" lvl="0" indent="0" algn="ctr" rtl="0">
              <a:spcBef>
                <a:spcPts val="0"/>
              </a:spcBef>
              <a:spcAft>
                <a:spcPts val="0"/>
              </a:spcAft>
              <a:buNone/>
            </a:pPr>
            <a:r>
              <a:rPr lang="en-US" sz="2300" b="1">
                <a:latin typeface="Montserrat"/>
                <a:ea typeface="Montserrat"/>
                <a:cs typeface="Montserrat"/>
                <a:sym typeface="Montserrat"/>
              </a:rPr>
              <a:t>Challenge: </a:t>
            </a:r>
            <a:endParaRPr sz="2300" b="1">
              <a:latin typeface="Montserrat"/>
              <a:ea typeface="Montserrat"/>
              <a:cs typeface="Montserrat"/>
              <a:sym typeface="Montserrat"/>
            </a:endParaRPr>
          </a:p>
          <a:p>
            <a:pPr marL="0" lvl="0" indent="0" algn="ctr" rtl="0">
              <a:spcBef>
                <a:spcPts val="0"/>
              </a:spcBef>
              <a:spcAft>
                <a:spcPts val="0"/>
              </a:spcAft>
              <a:buNone/>
            </a:pPr>
            <a:endParaRPr sz="2300" b="1">
              <a:latin typeface="Montserrat"/>
              <a:ea typeface="Montserrat"/>
              <a:cs typeface="Montserrat"/>
              <a:sym typeface="Montserrat"/>
            </a:endParaRPr>
          </a:p>
          <a:p>
            <a:pPr marL="0" lvl="0" indent="0" algn="ctr" rtl="0">
              <a:spcBef>
                <a:spcPts val="0"/>
              </a:spcBef>
              <a:spcAft>
                <a:spcPts val="0"/>
              </a:spcAft>
              <a:buNone/>
            </a:pPr>
            <a:r>
              <a:rPr lang="en-US" sz="2300" b="1">
                <a:latin typeface="Montserrat"/>
                <a:ea typeface="Montserrat"/>
                <a:cs typeface="Montserrat"/>
                <a:sym typeface="Montserrat"/>
              </a:rPr>
              <a:t>Increase revenue</a:t>
            </a:r>
            <a:r>
              <a:rPr lang="en-US" sz="2300">
                <a:latin typeface="Montserrat"/>
                <a:ea typeface="Montserrat"/>
                <a:cs typeface="Montserrat"/>
                <a:sym typeface="Montserrat"/>
              </a:rPr>
              <a:t> through custom </a:t>
            </a:r>
            <a:r>
              <a:rPr lang="en-US" sz="2300" b="1">
                <a:latin typeface="Montserrat"/>
                <a:ea typeface="Montserrat"/>
                <a:cs typeface="Montserrat"/>
                <a:sym typeface="Montserrat"/>
              </a:rPr>
              <a:t>donor journeys</a:t>
            </a:r>
            <a:r>
              <a:rPr lang="en-US" sz="2300">
                <a:latin typeface="Montserrat"/>
                <a:ea typeface="Montserrat"/>
                <a:cs typeface="Montserrat"/>
                <a:sym typeface="Montserrat"/>
              </a:rPr>
              <a:t> for a </a:t>
            </a:r>
            <a:r>
              <a:rPr lang="en-US" sz="2300" b="1">
                <a:latin typeface="Montserrat"/>
                <a:ea typeface="Montserrat"/>
                <a:cs typeface="Montserrat"/>
                <a:sym typeface="Montserrat"/>
              </a:rPr>
              <a:t>chapter-based</a:t>
            </a:r>
            <a:r>
              <a:rPr lang="en-US" sz="2300">
                <a:latin typeface="Montserrat"/>
                <a:ea typeface="Montserrat"/>
                <a:cs typeface="Montserrat"/>
                <a:sym typeface="Montserrat"/>
              </a:rPr>
              <a:t> organization that is trying to advance fundraising programs </a:t>
            </a:r>
            <a:endParaRPr sz="2300">
              <a:latin typeface="Montserrat"/>
              <a:ea typeface="Montserrat"/>
              <a:cs typeface="Montserrat"/>
              <a:sym typeface="Montserrat"/>
            </a:endParaRPr>
          </a:p>
          <a:p>
            <a:pPr marL="0" lvl="0" indent="0" algn="ctr" rtl="0">
              <a:spcBef>
                <a:spcPts val="0"/>
              </a:spcBef>
              <a:spcAft>
                <a:spcPts val="0"/>
              </a:spcAft>
              <a:buNone/>
            </a:pPr>
            <a:endParaRPr sz="2300">
              <a:latin typeface="Montserrat"/>
              <a:ea typeface="Montserrat"/>
              <a:cs typeface="Montserrat"/>
              <a:sym typeface="Montserrat"/>
            </a:endParaRPr>
          </a:p>
          <a:p>
            <a:pPr marL="0" lvl="0" indent="0" algn="ctr" rtl="0">
              <a:spcBef>
                <a:spcPts val="0"/>
              </a:spcBef>
              <a:spcAft>
                <a:spcPts val="0"/>
              </a:spcAft>
              <a:buNone/>
            </a:pPr>
            <a:r>
              <a:rPr lang="en-US" sz="2300">
                <a:latin typeface="Montserrat"/>
                <a:ea typeface="Montserrat"/>
                <a:cs typeface="Montserrat"/>
                <a:sym typeface="Montserrat"/>
              </a:rPr>
              <a:t>…</a:t>
            </a:r>
            <a:r>
              <a:rPr lang="en-US" sz="2300" b="1">
                <a:latin typeface="Montserrat"/>
                <a:ea typeface="Montserrat"/>
                <a:cs typeface="Montserrat"/>
                <a:sym typeface="Montserrat"/>
              </a:rPr>
              <a:t>during a pandemic</a:t>
            </a:r>
            <a:r>
              <a:rPr lang="en-US" sz="2300">
                <a:latin typeface="Montserrat"/>
                <a:ea typeface="Montserrat"/>
                <a:cs typeface="Montserrat"/>
                <a:sym typeface="Montserrat"/>
              </a:rPr>
              <a:t>  </a:t>
            </a:r>
            <a:endParaRPr sz="2300">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1"/>
          <p:cNvSpPr txBox="1">
            <a:spLocks noGrp="1"/>
          </p:cNvSpPr>
          <p:nvPr>
            <p:ph type="sldNum" idx="12"/>
          </p:nvPr>
        </p:nvSpPr>
        <p:spPr>
          <a:xfrm>
            <a:off x="176905" y="4878355"/>
            <a:ext cx="385200" cy="1704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800"/>
              <a:buFont typeface="Arial"/>
              <a:buNone/>
            </a:pPr>
            <a:fld id="{00000000-1234-1234-1234-123412341234}" type="slidenum">
              <a:rPr lang="en-US"/>
              <a:t>44</a:t>
            </a:fld>
            <a:endParaRPr/>
          </a:p>
        </p:txBody>
      </p:sp>
      <p:sp>
        <p:nvSpPr>
          <p:cNvPr id="511" name="Google Shape;511;p61"/>
          <p:cNvSpPr txBox="1">
            <a:spLocks noGrp="1"/>
          </p:cNvSpPr>
          <p:nvPr>
            <p:ph type="title"/>
          </p:nvPr>
        </p:nvSpPr>
        <p:spPr>
          <a:xfrm>
            <a:off x="2098650" y="1110275"/>
            <a:ext cx="4946700" cy="2588100"/>
          </a:xfrm>
          <a:prstGeom prst="rect">
            <a:avLst/>
          </a:prstGeom>
        </p:spPr>
        <p:txBody>
          <a:bodyPr spcFirstLastPara="1" wrap="square" lIns="0" tIns="144000" rIns="0" bIns="0" anchor="t" anchorCtr="0">
            <a:noAutofit/>
          </a:bodyPr>
          <a:lstStyle/>
          <a:p>
            <a:pPr marL="0" lvl="0" indent="0" algn="ctr" rtl="0">
              <a:spcBef>
                <a:spcPts val="0"/>
              </a:spcBef>
              <a:spcAft>
                <a:spcPts val="0"/>
              </a:spcAft>
              <a:buNone/>
            </a:pPr>
            <a:r>
              <a:rPr lang="en-US" sz="2300" b="1">
                <a:latin typeface="Montserrat"/>
                <a:ea typeface="Montserrat"/>
                <a:cs typeface="Montserrat"/>
                <a:sym typeface="Montserrat"/>
              </a:rPr>
              <a:t>Opportunities:  </a:t>
            </a:r>
            <a:endParaRPr sz="2300" b="1">
              <a:latin typeface="Montserrat"/>
              <a:ea typeface="Montserrat"/>
              <a:cs typeface="Montserrat"/>
              <a:sym typeface="Montserrat"/>
            </a:endParaRPr>
          </a:p>
          <a:p>
            <a:pPr marL="0" lvl="0" indent="0" algn="ctr" rtl="0">
              <a:spcBef>
                <a:spcPts val="0"/>
              </a:spcBef>
              <a:spcAft>
                <a:spcPts val="0"/>
              </a:spcAft>
              <a:buNone/>
            </a:pPr>
            <a:endParaRPr sz="2300" b="1">
              <a:latin typeface="Montserrat"/>
              <a:ea typeface="Montserrat"/>
              <a:cs typeface="Montserrat"/>
              <a:sym typeface="Montserrat"/>
            </a:endParaRPr>
          </a:p>
          <a:p>
            <a:pPr marL="0" lvl="0" indent="0" algn="ctr" rtl="0">
              <a:spcBef>
                <a:spcPts val="0"/>
              </a:spcBef>
              <a:spcAft>
                <a:spcPts val="0"/>
              </a:spcAft>
              <a:buNone/>
            </a:pPr>
            <a:endParaRPr sz="2300" b="1">
              <a:latin typeface="Montserrat"/>
              <a:ea typeface="Montserrat"/>
              <a:cs typeface="Montserrat"/>
              <a:sym typeface="Montserrat"/>
            </a:endParaRPr>
          </a:p>
          <a:p>
            <a:pPr marL="0" lvl="0" indent="0" algn="ctr" rtl="0">
              <a:spcBef>
                <a:spcPts val="0"/>
              </a:spcBef>
              <a:spcAft>
                <a:spcPts val="0"/>
              </a:spcAft>
              <a:buNone/>
            </a:pPr>
            <a:r>
              <a:rPr lang="en-US" sz="2300" b="1">
                <a:latin typeface="Montserrat"/>
                <a:ea typeface="Montserrat"/>
                <a:cs typeface="Montserrat"/>
                <a:sym typeface="Montserrat"/>
              </a:rPr>
              <a:t>Monthly Sustainer Program</a:t>
            </a:r>
            <a:endParaRPr sz="2300" b="1">
              <a:latin typeface="Montserrat"/>
              <a:ea typeface="Montserrat"/>
              <a:cs typeface="Montserrat"/>
              <a:sym typeface="Montserrat"/>
            </a:endParaRPr>
          </a:p>
          <a:p>
            <a:pPr marL="0" lvl="0" indent="0" algn="ctr" rtl="0">
              <a:spcBef>
                <a:spcPts val="0"/>
              </a:spcBef>
              <a:spcAft>
                <a:spcPts val="0"/>
              </a:spcAft>
              <a:buNone/>
            </a:pPr>
            <a:endParaRPr sz="2300" b="1">
              <a:latin typeface="Montserrat"/>
              <a:ea typeface="Montserrat"/>
              <a:cs typeface="Montserrat"/>
              <a:sym typeface="Montserrat"/>
            </a:endParaRPr>
          </a:p>
          <a:p>
            <a:pPr marL="0" lvl="0" indent="0" algn="ctr" rtl="0">
              <a:spcBef>
                <a:spcPts val="0"/>
              </a:spcBef>
              <a:spcAft>
                <a:spcPts val="0"/>
              </a:spcAft>
              <a:buNone/>
            </a:pPr>
            <a:r>
              <a:rPr lang="en-US" sz="2300" b="1">
                <a:latin typeface="Montserrat"/>
                <a:ea typeface="Montserrat"/>
                <a:cs typeface="Montserrat"/>
                <a:sym typeface="Montserrat"/>
              </a:rPr>
              <a:t>Mid-Level Donor Program</a:t>
            </a:r>
            <a:endParaRPr sz="2300" b="1">
              <a:latin typeface="Montserrat"/>
              <a:ea typeface="Montserrat"/>
              <a:cs typeface="Montserrat"/>
              <a:sym typeface="Montserrat"/>
            </a:endParaRPr>
          </a:p>
          <a:p>
            <a:pPr marL="0" lvl="0" indent="0" algn="ctr" rtl="0">
              <a:spcBef>
                <a:spcPts val="0"/>
              </a:spcBef>
              <a:spcAft>
                <a:spcPts val="0"/>
              </a:spcAft>
              <a:buNone/>
            </a:pPr>
            <a:endParaRPr sz="2300" b="1">
              <a:latin typeface="Montserrat"/>
              <a:ea typeface="Montserrat"/>
              <a:cs typeface="Montserrat"/>
              <a:sym typeface="Montserrat"/>
            </a:endParaRPr>
          </a:p>
          <a:p>
            <a:pPr marL="0" lvl="0" indent="0" algn="ctr" rtl="0">
              <a:spcBef>
                <a:spcPts val="0"/>
              </a:spcBef>
              <a:spcAft>
                <a:spcPts val="0"/>
              </a:spcAft>
              <a:buNone/>
            </a:pPr>
            <a:r>
              <a:rPr lang="en-US" sz="2300" b="1">
                <a:latin typeface="Montserrat"/>
                <a:ea typeface="Montserrat"/>
                <a:cs typeface="Montserrat"/>
                <a:sym typeface="Montserrat"/>
              </a:rPr>
              <a:t>Stewardship </a:t>
            </a:r>
            <a:endParaRPr sz="2300" b="1">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2"/>
          <p:cNvSpPr txBox="1">
            <a:spLocks noGrp="1"/>
          </p:cNvSpPr>
          <p:nvPr>
            <p:ph type="title"/>
          </p:nvPr>
        </p:nvSpPr>
        <p:spPr>
          <a:xfrm>
            <a:off x="1163300" y="0"/>
            <a:ext cx="6701100" cy="721792"/>
          </a:xfrm>
          <a:prstGeom prst="rect">
            <a:avLst/>
          </a:prstGeom>
          <a:solidFill>
            <a:srgbClr val="44546A">
              <a:alpha val="61009"/>
            </a:srgbClr>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accent2"/>
              </a:buClr>
              <a:buSzPts val="2700"/>
              <a:buFont typeface="Arial"/>
              <a:buNone/>
            </a:pPr>
            <a:r>
              <a:rPr lang="en-US" sz="2000" b="1">
                <a:solidFill>
                  <a:schemeClr val="lt1"/>
                </a:solidFill>
                <a:latin typeface="Montserrat"/>
                <a:ea typeface="Montserrat"/>
                <a:cs typeface="Montserrat"/>
                <a:sym typeface="Montserrat"/>
              </a:rPr>
              <a:t>GENERATIONAL GIVING | 2016 vs 2022</a:t>
            </a:r>
            <a:endParaRPr sz="2000" b="1">
              <a:solidFill>
                <a:schemeClr val="lt1"/>
              </a:solidFill>
              <a:latin typeface="Montserrat"/>
              <a:ea typeface="Montserrat"/>
              <a:cs typeface="Montserrat"/>
              <a:sym typeface="Montserrat"/>
            </a:endParaRPr>
          </a:p>
        </p:txBody>
      </p:sp>
      <p:pic>
        <p:nvPicPr>
          <p:cNvPr id="517" name="Google Shape;517;p62"/>
          <p:cNvPicPr preferRelativeResize="0"/>
          <p:nvPr/>
        </p:nvPicPr>
        <p:blipFill rotWithShape="1">
          <a:blip r:embed="rId3">
            <a:alphaModFix/>
          </a:blip>
          <a:srcRect l="27385" t="11685" r="49257" b="41515"/>
          <a:stretch/>
        </p:blipFill>
        <p:spPr>
          <a:xfrm>
            <a:off x="5100271" y="1682154"/>
            <a:ext cx="1102793" cy="1241403"/>
          </a:xfrm>
          <a:prstGeom prst="rect">
            <a:avLst/>
          </a:prstGeom>
          <a:noFill/>
          <a:ln>
            <a:noFill/>
          </a:ln>
        </p:spPr>
      </p:pic>
      <p:pic>
        <p:nvPicPr>
          <p:cNvPr id="518" name="Google Shape;518;p62"/>
          <p:cNvPicPr preferRelativeResize="0"/>
          <p:nvPr/>
        </p:nvPicPr>
        <p:blipFill rotWithShape="1">
          <a:blip r:embed="rId3">
            <a:alphaModFix/>
          </a:blip>
          <a:srcRect l="50374" t="4043" r="25688" b="49157"/>
          <a:stretch/>
        </p:blipFill>
        <p:spPr>
          <a:xfrm>
            <a:off x="3341250" y="1682150"/>
            <a:ext cx="1130193" cy="1241403"/>
          </a:xfrm>
          <a:prstGeom prst="rect">
            <a:avLst/>
          </a:prstGeom>
          <a:noFill/>
          <a:ln>
            <a:noFill/>
          </a:ln>
        </p:spPr>
      </p:pic>
      <p:pic>
        <p:nvPicPr>
          <p:cNvPr id="519" name="Google Shape;519;p62"/>
          <p:cNvPicPr preferRelativeResize="0"/>
          <p:nvPr/>
        </p:nvPicPr>
        <p:blipFill rotWithShape="1">
          <a:blip r:embed="rId3">
            <a:alphaModFix/>
          </a:blip>
          <a:srcRect l="74088" t="15626" r="4731" b="37574"/>
          <a:stretch/>
        </p:blipFill>
        <p:spPr>
          <a:xfrm>
            <a:off x="1712395" y="1682139"/>
            <a:ext cx="1000024" cy="1241403"/>
          </a:xfrm>
          <a:prstGeom prst="rect">
            <a:avLst/>
          </a:prstGeom>
          <a:noFill/>
          <a:ln>
            <a:noFill/>
          </a:ln>
        </p:spPr>
      </p:pic>
      <p:pic>
        <p:nvPicPr>
          <p:cNvPr id="520" name="Google Shape;520;p62"/>
          <p:cNvPicPr preferRelativeResize="0"/>
          <p:nvPr/>
        </p:nvPicPr>
        <p:blipFill rotWithShape="1">
          <a:blip r:embed="rId3">
            <a:alphaModFix/>
          </a:blip>
          <a:srcRect l="4954" t="4045" r="72413" b="45889"/>
          <a:stretch/>
        </p:blipFill>
        <p:spPr>
          <a:xfrm>
            <a:off x="6831905" y="1595503"/>
            <a:ext cx="1068547" cy="1328049"/>
          </a:xfrm>
          <a:prstGeom prst="rect">
            <a:avLst/>
          </a:prstGeom>
          <a:noFill/>
          <a:ln>
            <a:noFill/>
          </a:ln>
        </p:spPr>
      </p:pic>
      <p:sp>
        <p:nvSpPr>
          <p:cNvPr id="521" name="Google Shape;521;p62"/>
          <p:cNvSpPr txBox="1"/>
          <p:nvPr/>
        </p:nvSpPr>
        <p:spPr>
          <a:xfrm>
            <a:off x="1573993" y="747300"/>
            <a:ext cx="5879700" cy="615000"/>
          </a:xfrm>
          <a:prstGeom prst="rect">
            <a:avLst/>
          </a:prstGeom>
          <a:solidFill>
            <a:srgbClr val="EFEFEF"/>
          </a:solidFill>
          <a:ln>
            <a:noFill/>
          </a:ln>
        </p:spPr>
        <p:txBody>
          <a:bodyPr spcFirstLastPara="1" wrap="square" lIns="91425" tIns="91425" rIns="91425" bIns="91425" anchor="t" anchorCtr="0">
            <a:spAutoFit/>
          </a:bodyPr>
          <a:lstStyle/>
          <a:p>
            <a:pPr marL="25400" lvl="0" indent="0" algn="ctr" rtl="0">
              <a:lnSpc>
                <a:spcPct val="115000"/>
              </a:lnSpc>
              <a:spcBef>
                <a:spcPts val="800"/>
              </a:spcBef>
              <a:spcAft>
                <a:spcPts val="0"/>
              </a:spcAft>
              <a:buNone/>
            </a:pPr>
            <a:r>
              <a:rPr lang="en-US" sz="1300">
                <a:solidFill>
                  <a:schemeClr val="dk1"/>
                </a:solidFill>
                <a:latin typeface="Montserrat"/>
                <a:ea typeface="Montserrat"/>
                <a:cs typeface="Montserrat"/>
                <a:sym typeface="Montserrat"/>
              </a:rPr>
              <a:t>Over the last five years, the average number of online gifts made in a given 12 month period has increased in every generation.</a:t>
            </a:r>
            <a:endParaRPr>
              <a:latin typeface="Montserrat"/>
              <a:ea typeface="Montserrat"/>
              <a:cs typeface="Montserrat"/>
              <a:sym typeface="Montserrat"/>
            </a:endParaRPr>
          </a:p>
        </p:txBody>
      </p:sp>
      <p:sp>
        <p:nvSpPr>
          <p:cNvPr id="522" name="Google Shape;522;p62"/>
          <p:cNvSpPr txBox="1"/>
          <p:nvPr/>
        </p:nvSpPr>
        <p:spPr>
          <a:xfrm>
            <a:off x="599733" y="4152510"/>
            <a:ext cx="4025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i="0" u="none" strike="noStrike" cap="none">
                <a:solidFill>
                  <a:srgbClr val="7F7F7F"/>
                </a:solidFill>
                <a:latin typeface="Montserrat"/>
                <a:ea typeface="Montserrat"/>
                <a:cs typeface="Montserrat"/>
                <a:sym typeface="Montserrat"/>
              </a:rPr>
              <a:t>*Data from </a:t>
            </a:r>
            <a:r>
              <a:rPr lang="en-US" sz="900">
                <a:solidFill>
                  <a:srgbClr val="7F7F7F"/>
                </a:solidFill>
                <a:latin typeface="Montserrat"/>
                <a:ea typeface="Montserrat"/>
                <a:cs typeface="Montserrat"/>
                <a:sym typeface="Montserrat"/>
              </a:rPr>
              <a:t>Giving USA </a:t>
            </a:r>
            <a:endParaRPr>
              <a:latin typeface="Montserrat"/>
              <a:ea typeface="Montserrat"/>
              <a:cs typeface="Montserrat"/>
              <a:sym typeface="Montserrat"/>
            </a:endParaRPr>
          </a:p>
        </p:txBody>
      </p:sp>
      <p:graphicFrame>
        <p:nvGraphicFramePr>
          <p:cNvPr id="523" name="Google Shape;523;p62"/>
          <p:cNvGraphicFramePr/>
          <p:nvPr/>
        </p:nvGraphicFramePr>
        <p:xfrm>
          <a:off x="695800" y="2949050"/>
          <a:ext cx="7752500" cy="1051470"/>
        </p:xfrm>
        <a:graphic>
          <a:graphicData uri="http://schemas.openxmlformats.org/drawingml/2006/table">
            <a:tbl>
              <a:tblPr>
                <a:noFill/>
                <a:tableStyleId>{C34ADB8A-D760-4BA0-8FEC-73CDA8A2260D}</a:tableStyleId>
              </a:tblPr>
              <a:tblGrid>
                <a:gridCol w="854325">
                  <a:extLst>
                    <a:ext uri="{9D8B030D-6E8A-4147-A177-3AD203B41FA5}">
                      <a16:colId xmlns:a16="http://schemas.microsoft.com/office/drawing/2014/main" val="20000"/>
                    </a:ext>
                  </a:extLst>
                </a:gridCol>
                <a:gridCol w="1559275">
                  <a:extLst>
                    <a:ext uri="{9D8B030D-6E8A-4147-A177-3AD203B41FA5}">
                      <a16:colId xmlns:a16="http://schemas.microsoft.com/office/drawing/2014/main" val="20001"/>
                    </a:ext>
                  </a:extLst>
                </a:gridCol>
                <a:gridCol w="1756100">
                  <a:extLst>
                    <a:ext uri="{9D8B030D-6E8A-4147-A177-3AD203B41FA5}">
                      <a16:colId xmlns:a16="http://schemas.microsoft.com/office/drawing/2014/main" val="20002"/>
                    </a:ext>
                  </a:extLst>
                </a:gridCol>
                <a:gridCol w="1676425">
                  <a:extLst>
                    <a:ext uri="{9D8B030D-6E8A-4147-A177-3AD203B41FA5}">
                      <a16:colId xmlns:a16="http://schemas.microsoft.com/office/drawing/2014/main" val="20003"/>
                    </a:ext>
                  </a:extLst>
                </a:gridCol>
                <a:gridCol w="1906375">
                  <a:extLst>
                    <a:ext uri="{9D8B030D-6E8A-4147-A177-3AD203B41FA5}">
                      <a16:colId xmlns:a16="http://schemas.microsoft.com/office/drawing/2014/main" val="20004"/>
                    </a:ext>
                  </a:extLst>
                </a:gridCol>
              </a:tblGrid>
              <a:tr h="303500">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1100" b="1">
                          <a:latin typeface="Montserrat"/>
                          <a:ea typeface="Montserrat"/>
                          <a:cs typeface="Montserrat"/>
                          <a:sym typeface="Montserrat"/>
                        </a:rPr>
                        <a:t>Gen Z</a:t>
                      </a:r>
                      <a:endParaRPr sz="1100" b="1">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1100" b="1">
                          <a:latin typeface="Montserrat"/>
                          <a:ea typeface="Montserrat"/>
                          <a:cs typeface="Montserrat"/>
                          <a:sym typeface="Montserrat"/>
                        </a:rPr>
                        <a:t>Millennial</a:t>
                      </a:r>
                      <a:endParaRPr sz="1100" b="1">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1100" b="1">
                          <a:latin typeface="Montserrat"/>
                          <a:ea typeface="Montserrat"/>
                          <a:cs typeface="Montserrat"/>
                          <a:sym typeface="Montserrat"/>
                        </a:rPr>
                        <a:t>Gen X</a:t>
                      </a:r>
                      <a:endParaRPr sz="1100" b="1">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1100" b="1">
                          <a:latin typeface="Montserrat"/>
                          <a:ea typeface="Montserrat"/>
                          <a:cs typeface="Montserrat"/>
                          <a:sym typeface="Montserrat"/>
                        </a:rPr>
                        <a:t>Boomer</a:t>
                      </a:r>
                      <a:endParaRPr sz="1100" b="1">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329900">
                <a:tc>
                  <a:txBody>
                    <a:bodyPr/>
                    <a:lstStyle/>
                    <a:p>
                      <a:pPr marL="0" lvl="0" indent="0" algn="l" rtl="0">
                        <a:spcBef>
                          <a:spcPts val="0"/>
                        </a:spcBef>
                        <a:spcAft>
                          <a:spcPts val="0"/>
                        </a:spcAft>
                        <a:buNone/>
                      </a:pPr>
                      <a:r>
                        <a:rPr lang="en-US" sz="1100">
                          <a:latin typeface="Montserrat"/>
                          <a:ea typeface="Montserrat"/>
                          <a:cs typeface="Montserrat"/>
                          <a:sym typeface="Montserrat"/>
                        </a:rPr>
                        <a:t>2016</a:t>
                      </a:r>
                      <a:endParaRPr sz="1100">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ctr" rtl="0">
                        <a:spcBef>
                          <a:spcPts val="0"/>
                        </a:spcBef>
                        <a:spcAft>
                          <a:spcPts val="0"/>
                        </a:spcAft>
                        <a:buNone/>
                      </a:pPr>
                      <a:r>
                        <a:rPr lang="en-US" sz="1100">
                          <a:latin typeface="Montserrat"/>
                          <a:ea typeface="Montserrat"/>
                          <a:cs typeface="Montserrat"/>
                          <a:sym typeface="Montserrat"/>
                        </a:rPr>
                        <a:t>N/A</a:t>
                      </a:r>
                      <a:endParaRPr sz="1100">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ctr" rtl="0">
                        <a:spcBef>
                          <a:spcPts val="0"/>
                        </a:spcBef>
                        <a:spcAft>
                          <a:spcPts val="0"/>
                        </a:spcAft>
                        <a:buNone/>
                      </a:pPr>
                      <a:r>
                        <a:rPr lang="en-US" sz="1100">
                          <a:latin typeface="Montserrat"/>
                          <a:ea typeface="Montserrat"/>
                          <a:cs typeface="Montserrat"/>
                          <a:sym typeface="Montserrat"/>
                        </a:rPr>
                        <a:t>4.1</a:t>
                      </a:r>
                      <a:endParaRPr sz="1100">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ctr" rtl="0">
                        <a:spcBef>
                          <a:spcPts val="0"/>
                        </a:spcBef>
                        <a:spcAft>
                          <a:spcPts val="0"/>
                        </a:spcAft>
                        <a:buNone/>
                      </a:pPr>
                      <a:r>
                        <a:rPr lang="en-US" sz="1100">
                          <a:latin typeface="Montserrat"/>
                          <a:ea typeface="Montserrat"/>
                          <a:cs typeface="Montserrat"/>
                          <a:sym typeface="Montserrat"/>
                        </a:rPr>
                        <a:t>3.6</a:t>
                      </a:r>
                      <a:endParaRPr sz="1100">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ctr" rtl="0">
                        <a:spcBef>
                          <a:spcPts val="0"/>
                        </a:spcBef>
                        <a:spcAft>
                          <a:spcPts val="0"/>
                        </a:spcAft>
                        <a:buNone/>
                      </a:pPr>
                      <a:r>
                        <a:rPr lang="en-US" sz="1100">
                          <a:latin typeface="Montserrat"/>
                          <a:ea typeface="Montserrat"/>
                          <a:cs typeface="Montserrat"/>
                          <a:sym typeface="Montserrat"/>
                        </a:rPr>
                        <a:t>4.0</a:t>
                      </a:r>
                      <a:endParaRPr sz="1100">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303500">
                <a:tc>
                  <a:txBody>
                    <a:bodyPr/>
                    <a:lstStyle/>
                    <a:p>
                      <a:pPr marL="0" lvl="0" indent="0" algn="l" rtl="0">
                        <a:spcBef>
                          <a:spcPts val="0"/>
                        </a:spcBef>
                        <a:spcAft>
                          <a:spcPts val="0"/>
                        </a:spcAft>
                        <a:buNone/>
                      </a:pPr>
                      <a:r>
                        <a:rPr lang="en-US" sz="1100" b="1">
                          <a:latin typeface="Montserrat"/>
                          <a:ea typeface="Montserrat"/>
                          <a:cs typeface="Montserrat"/>
                          <a:sym typeface="Montserrat"/>
                        </a:rPr>
                        <a:t>2022</a:t>
                      </a:r>
                      <a:endParaRPr sz="1100" b="1">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A3CF60"/>
                    </a:solidFill>
                  </a:tcPr>
                </a:tc>
                <a:tc>
                  <a:txBody>
                    <a:bodyPr/>
                    <a:lstStyle/>
                    <a:p>
                      <a:pPr marL="0" lvl="0" indent="0" algn="ctr" rtl="0">
                        <a:spcBef>
                          <a:spcPts val="0"/>
                        </a:spcBef>
                        <a:spcAft>
                          <a:spcPts val="0"/>
                        </a:spcAft>
                        <a:buNone/>
                      </a:pPr>
                      <a:r>
                        <a:rPr lang="en-US" sz="1100" b="1">
                          <a:latin typeface="Montserrat"/>
                          <a:ea typeface="Montserrat"/>
                          <a:cs typeface="Montserrat"/>
                          <a:sym typeface="Montserrat"/>
                        </a:rPr>
                        <a:t>11.4</a:t>
                      </a:r>
                      <a:endParaRPr sz="1100" b="1">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A3CF60"/>
                    </a:solidFill>
                  </a:tcPr>
                </a:tc>
                <a:tc>
                  <a:txBody>
                    <a:bodyPr/>
                    <a:lstStyle/>
                    <a:p>
                      <a:pPr marL="0" lvl="0" indent="0" algn="ctr" rtl="0">
                        <a:spcBef>
                          <a:spcPts val="0"/>
                        </a:spcBef>
                        <a:spcAft>
                          <a:spcPts val="0"/>
                        </a:spcAft>
                        <a:buNone/>
                      </a:pPr>
                      <a:r>
                        <a:rPr lang="en-US" sz="1100" b="1">
                          <a:latin typeface="Montserrat"/>
                          <a:ea typeface="Montserrat"/>
                          <a:cs typeface="Montserrat"/>
                          <a:sym typeface="Montserrat"/>
                        </a:rPr>
                        <a:t>7.7</a:t>
                      </a:r>
                      <a:endParaRPr sz="1100" b="1">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A3CF60"/>
                    </a:solidFill>
                  </a:tcPr>
                </a:tc>
                <a:tc>
                  <a:txBody>
                    <a:bodyPr/>
                    <a:lstStyle/>
                    <a:p>
                      <a:pPr marL="0" lvl="0" indent="0" algn="ctr" rtl="0">
                        <a:spcBef>
                          <a:spcPts val="0"/>
                        </a:spcBef>
                        <a:spcAft>
                          <a:spcPts val="0"/>
                        </a:spcAft>
                        <a:buNone/>
                      </a:pPr>
                      <a:r>
                        <a:rPr lang="en-US" sz="1100" b="1">
                          <a:latin typeface="Montserrat"/>
                          <a:ea typeface="Montserrat"/>
                          <a:cs typeface="Montserrat"/>
                          <a:sym typeface="Montserrat"/>
                        </a:rPr>
                        <a:t>6.3</a:t>
                      </a:r>
                      <a:endParaRPr sz="1100" b="1">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A3CF60"/>
                    </a:solidFill>
                  </a:tcPr>
                </a:tc>
                <a:tc>
                  <a:txBody>
                    <a:bodyPr/>
                    <a:lstStyle/>
                    <a:p>
                      <a:pPr marL="0" lvl="0" indent="0" algn="ctr" rtl="0">
                        <a:spcBef>
                          <a:spcPts val="0"/>
                        </a:spcBef>
                        <a:spcAft>
                          <a:spcPts val="0"/>
                        </a:spcAft>
                        <a:buNone/>
                      </a:pPr>
                      <a:r>
                        <a:rPr lang="en-US" sz="1100" b="1">
                          <a:latin typeface="Montserrat"/>
                          <a:ea typeface="Montserrat"/>
                          <a:cs typeface="Montserrat"/>
                          <a:sym typeface="Montserrat"/>
                        </a:rPr>
                        <a:t>8.3</a:t>
                      </a:r>
                      <a:endParaRPr sz="1100" b="1">
                        <a:latin typeface="Montserrat"/>
                        <a:ea typeface="Montserrat"/>
                        <a:cs typeface="Montserrat"/>
                        <a:sym typeface="Montserrat"/>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A3CF60"/>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63"/>
          <p:cNvPicPr preferRelativeResize="0"/>
          <p:nvPr/>
        </p:nvPicPr>
        <p:blipFill rotWithShape="1">
          <a:blip r:embed="rId3">
            <a:alphaModFix/>
          </a:blip>
          <a:srcRect t="7907" r="2190" b="6145"/>
          <a:stretch/>
        </p:blipFill>
        <p:spPr>
          <a:xfrm>
            <a:off x="309836" y="1502875"/>
            <a:ext cx="8524340" cy="2704425"/>
          </a:xfrm>
          <a:prstGeom prst="rect">
            <a:avLst/>
          </a:prstGeom>
          <a:noFill/>
          <a:ln>
            <a:noFill/>
          </a:ln>
        </p:spPr>
      </p:pic>
      <p:sp>
        <p:nvSpPr>
          <p:cNvPr id="530" name="Google Shape;530;p63"/>
          <p:cNvSpPr txBox="1">
            <a:spLocks noGrp="1"/>
          </p:cNvSpPr>
          <p:nvPr>
            <p:ph type="title"/>
          </p:nvPr>
        </p:nvSpPr>
        <p:spPr>
          <a:xfrm>
            <a:off x="628650" y="962279"/>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b="1">
                <a:latin typeface="Montserrat"/>
                <a:ea typeface="Montserrat"/>
                <a:cs typeface="Montserrat"/>
                <a:sym typeface="Montserrat"/>
              </a:rPr>
              <a:t>Opportunity to Retain more “Small” Donors</a:t>
            </a:r>
            <a:endParaRPr sz="2400" b="1">
              <a:latin typeface="Montserrat"/>
              <a:ea typeface="Montserrat"/>
              <a:cs typeface="Montserrat"/>
              <a:sym typeface="Montserrat"/>
            </a:endParaRPr>
          </a:p>
        </p:txBody>
      </p:sp>
      <p:sp>
        <p:nvSpPr>
          <p:cNvPr id="531" name="Google Shape;531;p63"/>
          <p:cNvSpPr txBox="1"/>
          <p:nvPr/>
        </p:nvSpPr>
        <p:spPr>
          <a:xfrm>
            <a:off x="599733" y="4152510"/>
            <a:ext cx="4025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i="0" u="none" strike="noStrike" cap="none">
                <a:solidFill>
                  <a:srgbClr val="7F7F7F"/>
                </a:solidFill>
                <a:latin typeface="Montserrat"/>
                <a:ea typeface="Montserrat"/>
                <a:cs typeface="Montserrat"/>
                <a:sym typeface="Montserrat"/>
              </a:rPr>
              <a:t>*Data from </a:t>
            </a:r>
            <a:r>
              <a:rPr lang="en-US" sz="900">
                <a:solidFill>
                  <a:srgbClr val="7F7F7F"/>
                </a:solidFill>
                <a:latin typeface="Montserrat"/>
                <a:ea typeface="Montserrat"/>
                <a:cs typeface="Montserrat"/>
                <a:sym typeface="Montserrat"/>
              </a:rPr>
              <a:t>AFP Fundraising Effectiveness Project Q3 2022</a:t>
            </a:r>
            <a:endParaRPr>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4"/>
          <p:cNvSpPr txBox="1">
            <a:spLocks noGrp="1"/>
          </p:cNvSpPr>
          <p:nvPr>
            <p:ph type="title"/>
          </p:nvPr>
        </p:nvSpPr>
        <p:spPr>
          <a:xfrm>
            <a:off x="562100" y="1614825"/>
            <a:ext cx="8100000" cy="273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latin typeface="Montserrat"/>
                <a:ea typeface="Montserrat"/>
                <a:cs typeface="Montserrat"/>
                <a:sym typeface="Montserrat"/>
              </a:rPr>
              <a:t>2020 Monthly Sustainer Program</a:t>
            </a:r>
            <a:endParaRPr sz="2200" b="1">
              <a:latin typeface="Montserrat"/>
              <a:ea typeface="Montserrat"/>
              <a:cs typeface="Montserrat"/>
              <a:sym typeface="Montserrat"/>
            </a:endParaRPr>
          </a:p>
          <a:p>
            <a:pPr marL="0" lvl="0" indent="0" algn="ctr" rtl="0">
              <a:spcBef>
                <a:spcPts val="0"/>
              </a:spcBef>
              <a:spcAft>
                <a:spcPts val="0"/>
              </a:spcAft>
              <a:buNone/>
            </a:pPr>
            <a:endParaRPr sz="2200">
              <a:latin typeface="Montserrat"/>
              <a:ea typeface="Montserrat"/>
              <a:cs typeface="Montserrat"/>
              <a:sym typeface="Montserrat"/>
            </a:endParaRPr>
          </a:p>
          <a:p>
            <a:pPr marL="457200" lvl="0" indent="-349250" algn="l" rtl="0">
              <a:spcBef>
                <a:spcPts val="0"/>
              </a:spcBef>
              <a:spcAft>
                <a:spcPts val="0"/>
              </a:spcAft>
              <a:buSzPts val="1900"/>
              <a:buFont typeface="Montserrat"/>
              <a:buChar char="●"/>
            </a:pPr>
            <a:r>
              <a:rPr lang="en-US" sz="1900">
                <a:latin typeface="Montserrat"/>
                <a:ea typeface="Montserrat"/>
                <a:cs typeface="Montserrat"/>
                <a:sym typeface="Montserrat"/>
              </a:rPr>
              <a:t>100% organic</a:t>
            </a:r>
            <a:endParaRPr sz="1900">
              <a:latin typeface="Montserrat"/>
              <a:ea typeface="Montserrat"/>
              <a:cs typeface="Montserrat"/>
              <a:sym typeface="Montserrat"/>
            </a:endParaRPr>
          </a:p>
          <a:p>
            <a:pPr marL="457200" lvl="0" indent="-349250" algn="l" rtl="0">
              <a:spcBef>
                <a:spcPts val="0"/>
              </a:spcBef>
              <a:spcAft>
                <a:spcPts val="0"/>
              </a:spcAft>
              <a:buSzPts val="1900"/>
              <a:buFont typeface="Montserrat"/>
              <a:buChar char="●"/>
            </a:pPr>
            <a:r>
              <a:rPr lang="en-US" sz="1900">
                <a:latin typeface="Montserrat"/>
                <a:ea typeface="Montserrat"/>
                <a:cs typeface="Montserrat"/>
                <a:sym typeface="Montserrat"/>
              </a:rPr>
              <a:t>Majority connected to T1D</a:t>
            </a:r>
            <a:endParaRPr sz="1900">
              <a:latin typeface="Montserrat"/>
              <a:ea typeface="Montserrat"/>
              <a:cs typeface="Montserrat"/>
              <a:sym typeface="Montserrat"/>
            </a:endParaRPr>
          </a:p>
          <a:p>
            <a:pPr marL="457200" lvl="0" indent="-349250" algn="l" rtl="0">
              <a:spcBef>
                <a:spcPts val="0"/>
              </a:spcBef>
              <a:spcAft>
                <a:spcPts val="0"/>
              </a:spcAft>
              <a:buSzPts val="1900"/>
              <a:buFont typeface="Montserrat"/>
              <a:buChar char="●"/>
            </a:pPr>
            <a:r>
              <a:rPr lang="en-US" sz="1900">
                <a:latin typeface="Montserrat"/>
                <a:ea typeface="Montserrat"/>
                <a:cs typeface="Montserrat"/>
                <a:sym typeface="Montserrat"/>
              </a:rPr>
              <a:t>Giving to JDRF for 5+ years</a:t>
            </a:r>
            <a:endParaRPr sz="1900">
              <a:latin typeface="Montserrat"/>
              <a:ea typeface="Montserrat"/>
              <a:cs typeface="Montserrat"/>
              <a:sym typeface="Montserrat"/>
            </a:endParaRPr>
          </a:p>
          <a:p>
            <a:pPr marL="457200" lvl="0" indent="-349250" algn="l" rtl="0">
              <a:spcBef>
                <a:spcPts val="0"/>
              </a:spcBef>
              <a:spcAft>
                <a:spcPts val="0"/>
              </a:spcAft>
              <a:buSzPts val="1900"/>
              <a:buFont typeface="Montserrat"/>
              <a:buChar char="●"/>
            </a:pPr>
            <a:r>
              <a:rPr lang="en-US" sz="1900">
                <a:latin typeface="Montserrat"/>
                <a:ea typeface="Montserrat"/>
                <a:cs typeface="Montserrat"/>
                <a:sym typeface="Montserrat"/>
              </a:rPr>
              <a:t>Inspired by</a:t>
            </a:r>
            <a:endParaRPr sz="1900">
              <a:latin typeface="Montserrat"/>
              <a:ea typeface="Montserrat"/>
              <a:cs typeface="Montserrat"/>
              <a:sym typeface="Montserrat"/>
            </a:endParaRPr>
          </a:p>
          <a:p>
            <a:pPr marL="914400" lvl="1" indent="-336550" algn="l" rtl="0">
              <a:lnSpc>
                <a:spcPct val="115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Research and clinical trials to drive T1D treatments and cures</a:t>
            </a:r>
            <a:endParaRPr sz="1700">
              <a:solidFill>
                <a:schemeClr val="dk1"/>
              </a:solidFill>
              <a:latin typeface="Montserrat"/>
              <a:ea typeface="Montserrat"/>
              <a:cs typeface="Montserrat"/>
              <a:sym typeface="Montserrat"/>
            </a:endParaRPr>
          </a:p>
          <a:p>
            <a:pPr marL="914400" lvl="1" indent="-336550" algn="l" rtl="0">
              <a:lnSpc>
                <a:spcPct val="115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Technology to improve T1D management</a:t>
            </a:r>
            <a:endParaRPr sz="1700">
              <a:solidFill>
                <a:schemeClr val="dk1"/>
              </a:solidFill>
              <a:latin typeface="Montserrat"/>
              <a:ea typeface="Montserrat"/>
              <a:cs typeface="Montserrat"/>
              <a:sym typeface="Montserrat"/>
            </a:endParaRPr>
          </a:p>
          <a:p>
            <a:pPr marL="914400" lvl="1" indent="-336550" algn="l" rtl="0">
              <a:lnSpc>
                <a:spcPct val="115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Advocacy to improve access to care</a:t>
            </a:r>
            <a:endParaRPr sz="1700">
              <a:solidFill>
                <a:schemeClr val="dk1"/>
              </a:solidFill>
              <a:latin typeface="Montserrat"/>
              <a:ea typeface="Montserrat"/>
              <a:cs typeface="Montserrat"/>
              <a:sym typeface="Montserrat"/>
            </a:endParaRPr>
          </a:p>
          <a:p>
            <a:pPr marL="0" lvl="0" indent="0" algn="ctr" rtl="0">
              <a:lnSpc>
                <a:spcPct val="115000"/>
              </a:lnSpc>
              <a:spcBef>
                <a:spcPts val="1200"/>
              </a:spcBef>
              <a:spcAft>
                <a:spcPts val="0"/>
              </a:spcAft>
              <a:buClr>
                <a:schemeClr val="dk1"/>
              </a:buClr>
              <a:buSzPts val="1100"/>
              <a:buFont typeface="Arial"/>
              <a:buNone/>
            </a:pPr>
            <a:r>
              <a:rPr lang="en-US" b="1">
                <a:solidFill>
                  <a:schemeClr val="dk1"/>
                </a:solidFill>
                <a:latin typeface="Montserrat"/>
                <a:ea typeface="Montserrat"/>
                <a:cs typeface="Montserrat"/>
                <a:sym typeface="Montserrat"/>
              </a:rPr>
              <a:t>Desire to step up and prioritize their giving to a cause they are passionate about</a:t>
            </a:r>
            <a:r>
              <a:rPr lang="en-US" sz="1500" b="1">
                <a:solidFill>
                  <a:schemeClr val="dk1"/>
                </a:solidFill>
                <a:latin typeface="Montserrat"/>
                <a:ea typeface="Montserrat"/>
                <a:cs typeface="Montserrat"/>
                <a:sym typeface="Montserrat"/>
              </a:rPr>
              <a:t>. </a:t>
            </a:r>
            <a:endParaRPr sz="1500" b="1">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r>
              <a:rPr lang="en-US" sz="1300">
                <a:solidFill>
                  <a:schemeClr val="dk1"/>
                </a:solidFill>
                <a:latin typeface="Montserrat"/>
                <a:ea typeface="Montserrat"/>
                <a:cs typeface="Montserrat"/>
                <a:sym typeface="Montserrat"/>
              </a:rPr>
              <a:t> </a:t>
            </a:r>
            <a:endParaRPr sz="1300">
              <a:solidFill>
                <a:schemeClr val="dk1"/>
              </a:solidFill>
              <a:latin typeface="Montserrat"/>
              <a:ea typeface="Montserrat"/>
              <a:cs typeface="Montserrat"/>
              <a:sym typeface="Montserrat"/>
            </a:endParaRPr>
          </a:p>
          <a:p>
            <a:pPr marL="0" lvl="0" indent="0" algn="ctr" rtl="0">
              <a:spcBef>
                <a:spcPts val="1200"/>
              </a:spcBef>
              <a:spcAft>
                <a:spcPts val="0"/>
              </a:spcAft>
              <a:buNone/>
            </a:pPr>
            <a:endParaRPr sz="1900">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5"/>
          <p:cNvSpPr txBox="1">
            <a:spLocks noGrp="1"/>
          </p:cNvSpPr>
          <p:nvPr>
            <p:ph type="title"/>
          </p:nvPr>
        </p:nvSpPr>
        <p:spPr>
          <a:xfrm>
            <a:off x="552850" y="914675"/>
            <a:ext cx="7955100" cy="355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b="1">
                <a:latin typeface="Montserrat"/>
                <a:ea typeface="Montserrat"/>
                <a:cs typeface="Montserrat"/>
                <a:sym typeface="Montserrat"/>
              </a:rPr>
              <a:t>2023 Monthly Sustainer Program</a:t>
            </a:r>
            <a:endParaRPr sz="2300" b="1">
              <a:latin typeface="Montserrat"/>
              <a:ea typeface="Montserrat"/>
              <a:cs typeface="Montserrat"/>
              <a:sym typeface="Montserrat"/>
            </a:endParaRPr>
          </a:p>
          <a:p>
            <a:pPr marL="0" lvl="0" indent="0" algn="ctr" rtl="0">
              <a:spcBef>
                <a:spcPts val="0"/>
              </a:spcBef>
              <a:spcAft>
                <a:spcPts val="0"/>
              </a:spcAft>
              <a:buNone/>
            </a:pPr>
            <a:endParaRPr sz="2300">
              <a:latin typeface="Montserrat"/>
              <a:ea typeface="Montserrat"/>
              <a:cs typeface="Montserrat"/>
              <a:sym typeface="Montserrat"/>
            </a:endParaRPr>
          </a:p>
          <a:p>
            <a:pPr marL="457200" lvl="0" indent="-355600" algn="l" rtl="0">
              <a:spcBef>
                <a:spcPts val="0"/>
              </a:spcBef>
              <a:spcAft>
                <a:spcPts val="0"/>
              </a:spcAft>
              <a:buSzPts val="2000"/>
              <a:buFont typeface="Montserrat"/>
              <a:buChar char="●"/>
            </a:pPr>
            <a:r>
              <a:rPr lang="en-US" sz="2000">
                <a:latin typeface="Montserrat"/>
                <a:ea typeface="Montserrat"/>
                <a:cs typeface="Montserrat"/>
                <a:sym typeface="Montserrat"/>
              </a:rPr>
              <a:t>Targeted digital and mail campaigns</a:t>
            </a:r>
            <a:endParaRPr sz="2000">
              <a:latin typeface="Montserrat"/>
              <a:ea typeface="Montserrat"/>
              <a:cs typeface="Montserrat"/>
              <a:sym typeface="Montserrat"/>
            </a:endParaRPr>
          </a:p>
          <a:p>
            <a:pPr marL="457200" lvl="0" indent="-355600" algn="l" rtl="0">
              <a:spcBef>
                <a:spcPts val="0"/>
              </a:spcBef>
              <a:spcAft>
                <a:spcPts val="0"/>
              </a:spcAft>
              <a:buSzPts val="2000"/>
              <a:buFont typeface="Montserrat"/>
              <a:buChar char="●"/>
            </a:pPr>
            <a:r>
              <a:rPr lang="en-US" sz="2000">
                <a:latin typeface="Montserrat"/>
                <a:ea typeface="Montserrat"/>
                <a:cs typeface="Montserrat"/>
                <a:sym typeface="Montserrat"/>
              </a:rPr>
              <a:t>Created a brand</a:t>
            </a:r>
            <a:endParaRPr sz="2000">
              <a:latin typeface="Montserrat"/>
              <a:ea typeface="Montserrat"/>
              <a:cs typeface="Montserrat"/>
              <a:sym typeface="Montserrat"/>
            </a:endParaRPr>
          </a:p>
          <a:p>
            <a:pPr marL="457200" lvl="0" indent="-355600" algn="l" rtl="0">
              <a:spcBef>
                <a:spcPts val="0"/>
              </a:spcBef>
              <a:spcAft>
                <a:spcPts val="0"/>
              </a:spcAft>
              <a:buSzPts val="2000"/>
              <a:buFont typeface="Montserrat"/>
              <a:buChar char="●"/>
            </a:pPr>
            <a:r>
              <a:rPr lang="en-US" sz="2000">
                <a:latin typeface="Montserrat"/>
                <a:ea typeface="Montserrat"/>
                <a:cs typeface="Montserrat"/>
                <a:sym typeface="Montserrat"/>
              </a:rPr>
              <a:t>Increased website visibility</a:t>
            </a:r>
            <a:endParaRPr sz="2000">
              <a:latin typeface="Montserrat"/>
              <a:ea typeface="Montserrat"/>
              <a:cs typeface="Montserrat"/>
              <a:sym typeface="Montserrat"/>
            </a:endParaRPr>
          </a:p>
          <a:p>
            <a:pPr marL="457200" lvl="0" indent="-355600" algn="l" rtl="0">
              <a:spcBef>
                <a:spcPts val="0"/>
              </a:spcBef>
              <a:spcAft>
                <a:spcPts val="0"/>
              </a:spcAft>
              <a:buSzPts val="2000"/>
              <a:buFont typeface="Montserrat"/>
              <a:buChar char="●"/>
            </a:pPr>
            <a:r>
              <a:rPr lang="en-US" sz="2000">
                <a:latin typeface="Montserrat"/>
                <a:ea typeface="Montserrat"/>
                <a:cs typeface="Montserrat"/>
                <a:sym typeface="Montserrat"/>
              </a:rPr>
              <a:t>All campaign and website donation pages offer variable gift array for monthly giving</a:t>
            </a:r>
            <a:endParaRPr sz="2000">
              <a:latin typeface="Montserrat"/>
              <a:ea typeface="Montserrat"/>
              <a:cs typeface="Montserrat"/>
              <a:sym typeface="Montserrat"/>
            </a:endParaRPr>
          </a:p>
          <a:p>
            <a:pPr marL="457200" lvl="0" indent="0" algn="l" rtl="0">
              <a:spcBef>
                <a:spcPts val="0"/>
              </a:spcBef>
              <a:spcAft>
                <a:spcPts val="0"/>
              </a:spcAft>
              <a:buNone/>
            </a:pPr>
            <a:endParaRPr sz="2000">
              <a:latin typeface="Montserrat"/>
              <a:ea typeface="Montserrat"/>
              <a:cs typeface="Montserrat"/>
              <a:sym typeface="Montserrat"/>
            </a:endParaRPr>
          </a:p>
          <a:p>
            <a:pPr marL="0" lvl="0" indent="0" algn="ctr" rtl="0">
              <a:lnSpc>
                <a:spcPct val="115000"/>
              </a:lnSpc>
              <a:spcBef>
                <a:spcPts val="1200"/>
              </a:spcBef>
              <a:spcAft>
                <a:spcPts val="1200"/>
              </a:spcAft>
              <a:buNone/>
            </a:pPr>
            <a:endParaRPr sz="2000">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6"/>
          <p:cNvSpPr/>
          <p:nvPr/>
        </p:nvSpPr>
        <p:spPr>
          <a:xfrm>
            <a:off x="25" y="-29900"/>
            <a:ext cx="9144000" cy="82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6"/>
          <p:cNvSpPr txBox="1">
            <a:spLocks noGrp="1"/>
          </p:cNvSpPr>
          <p:nvPr>
            <p:ph type="title"/>
          </p:nvPr>
        </p:nvSpPr>
        <p:spPr>
          <a:xfrm>
            <a:off x="714500" y="813450"/>
            <a:ext cx="79551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b="1">
                <a:latin typeface="Montserrat"/>
                <a:ea typeface="Montserrat"/>
                <a:cs typeface="Montserrat"/>
                <a:sym typeface="Montserrat"/>
              </a:rPr>
              <a:t>2023 Monthly Sustainer Program</a:t>
            </a:r>
            <a:endParaRPr sz="2300" b="1">
              <a:latin typeface="Montserrat"/>
              <a:ea typeface="Montserrat"/>
              <a:cs typeface="Montserrat"/>
              <a:sym typeface="Montserrat"/>
            </a:endParaRPr>
          </a:p>
          <a:p>
            <a:pPr marL="0" lvl="0" indent="0" algn="ctr" rtl="0">
              <a:spcBef>
                <a:spcPts val="0"/>
              </a:spcBef>
              <a:spcAft>
                <a:spcPts val="0"/>
              </a:spcAft>
              <a:buNone/>
            </a:pPr>
            <a:endParaRPr sz="2300">
              <a:latin typeface="Montserrat"/>
              <a:ea typeface="Montserrat"/>
              <a:cs typeface="Montserrat"/>
              <a:sym typeface="Montserrat"/>
            </a:endParaRPr>
          </a:p>
          <a:p>
            <a:pPr marL="457200" lvl="0" indent="0" algn="l" rtl="0">
              <a:spcBef>
                <a:spcPts val="0"/>
              </a:spcBef>
              <a:spcAft>
                <a:spcPts val="0"/>
              </a:spcAft>
              <a:buNone/>
            </a:pPr>
            <a:endParaRPr sz="2000">
              <a:latin typeface="Montserrat"/>
              <a:ea typeface="Montserrat"/>
              <a:cs typeface="Montserrat"/>
              <a:sym typeface="Montserrat"/>
            </a:endParaRPr>
          </a:p>
          <a:p>
            <a:pPr marL="0" lvl="0" indent="0" algn="ctr" rtl="0">
              <a:lnSpc>
                <a:spcPct val="115000"/>
              </a:lnSpc>
              <a:spcBef>
                <a:spcPts val="1200"/>
              </a:spcBef>
              <a:spcAft>
                <a:spcPts val="1200"/>
              </a:spcAft>
              <a:buNone/>
            </a:pPr>
            <a:endParaRPr sz="2000">
              <a:latin typeface="Montserrat"/>
              <a:ea typeface="Montserrat"/>
              <a:cs typeface="Montserrat"/>
              <a:sym typeface="Montserrat"/>
            </a:endParaRPr>
          </a:p>
        </p:txBody>
      </p:sp>
      <p:pic>
        <p:nvPicPr>
          <p:cNvPr id="551" name="Google Shape;551;p66"/>
          <p:cNvPicPr preferRelativeResize="0"/>
          <p:nvPr/>
        </p:nvPicPr>
        <p:blipFill>
          <a:blip r:embed="rId3">
            <a:alphaModFix/>
          </a:blip>
          <a:stretch>
            <a:fillRect/>
          </a:stretch>
        </p:blipFill>
        <p:spPr>
          <a:xfrm rot="-446257">
            <a:off x="288036" y="993525"/>
            <a:ext cx="2170528" cy="3258726"/>
          </a:xfrm>
          <a:prstGeom prst="rect">
            <a:avLst/>
          </a:prstGeom>
          <a:noFill/>
          <a:ln>
            <a:noFill/>
          </a:ln>
        </p:spPr>
      </p:pic>
      <p:pic>
        <p:nvPicPr>
          <p:cNvPr id="552" name="Google Shape;552;p66"/>
          <p:cNvPicPr preferRelativeResize="0"/>
          <p:nvPr/>
        </p:nvPicPr>
        <p:blipFill>
          <a:blip r:embed="rId4">
            <a:alphaModFix/>
          </a:blip>
          <a:stretch>
            <a:fillRect/>
          </a:stretch>
        </p:blipFill>
        <p:spPr>
          <a:xfrm>
            <a:off x="2660349" y="931500"/>
            <a:ext cx="3952799" cy="2952325"/>
          </a:xfrm>
          <a:prstGeom prst="rect">
            <a:avLst/>
          </a:prstGeom>
          <a:noFill/>
          <a:ln>
            <a:noFill/>
          </a:ln>
        </p:spPr>
      </p:pic>
      <p:pic>
        <p:nvPicPr>
          <p:cNvPr id="553" name="Google Shape;553;p66"/>
          <p:cNvPicPr preferRelativeResize="0"/>
          <p:nvPr/>
        </p:nvPicPr>
        <p:blipFill>
          <a:blip r:embed="rId5">
            <a:alphaModFix/>
          </a:blip>
          <a:stretch>
            <a:fillRect/>
          </a:stretch>
        </p:blipFill>
        <p:spPr>
          <a:xfrm rot="-6">
            <a:off x="4680000" y="2205854"/>
            <a:ext cx="4339624" cy="210584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p:nvPr/>
        </p:nvSpPr>
        <p:spPr>
          <a:xfrm>
            <a:off x="-11150" y="-22300"/>
            <a:ext cx="9144000" cy="925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 name="Google Shape;119;p22"/>
          <p:cNvPicPr preferRelativeResize="0"/>
          <p:nvPr/>
        </p:nvPicPr>
        <p:blipFill>
          <a:blip r:embed="rId3">
            <a:alphaModFix/>
          </a:blip>
          <a:stretch>
            <a:fillRect/>
          </a:stretch>
        </p:blipFill>
        <p:spPr>
          <a:xfrm>
            <a:off x="1299450" y="-3"/>
            <a:ext cx="7833400" cy="4404349"/>
          </a:xfrm>
          <a:prstGeom prst="rect">
            <a:avLst/>
          </a:prstGeom>
          <a:noFill/>
          <a:ln>
            <a:noFill/>
          </a:ln>
        </p:spPr>
      </p:pic>
      <p:pic>
        <p:nvPicPr>
          <p:cNvPr id="120" name="Google Shape;120;p22"/>
          <p:cNvPicPr preferRelativeResize="0"/>
          <p:nvPr/>
        </p:nvPicPr>
        <p:blipFill rotWithShape="1">
          <a:blip r:embed="rId4">
            <a:alphaModFix/>
          </a:blip>
          <a:srcRect t="7737" b="28943"/>
          <a:stretch/>
        </p:blipFill>
        <p:spPr>
          <a:xfrm>
            <a:off x="46300" y="22550"/>
            <a:ext cx="5163425" cy="435922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7"/>
          <p:cNvSpPr txBox="1">
            <a:spLocks noGrp="1"/>
          </p:cNvSpPr>
          <p:nvPr>
            <p:ph type="title"/>
          </p:nvPr>
        </p:nvSpPr>
        <p:spPr>
          <a:xfrm>
            <a:off x="594875" y="1250129"/>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latin typeface="Montserrat"/>
                <a:ea typeface="Montserrat"/>
                <a:cs typeface="Montserrat"/>
                <a:sym typeface="Montserrat"/>
              </a:rPr>
              <a:t>Results</a:t>
            </a:r>
            <a:endParaRPr b="1">
              <a:latin typeface="Montserrat"/>
              <a:ea typeface="Montserrat"/>
              <a:cs typeface="Montserrat"/>
              <a:sym typeface="Montserrat"/>
            </a:endParaRPr>
          </a:p>
        </p:txBody>
      </p:sp>
      <p:graphicFrame>
        <p:nvGraphicFramePr>
          <p:cNvPr id="560" name="Google Shape;560;p67"/>
          <p:cNvGraphicFramePr/>
          <p:nvPr/>
        </p:nvGraphicFramePr>
        <p:xfrm>
          <a:off x="528825" y="3321300"/>
          <a:ext cx="8265675" cy="540600"/>
        </p:xfrm>
        <a:graphic>
          <a:graphicData uri="http://schemas.openxmlformats.org/drawingml/2006/table">
            <a:tbl>
              <a:tblPr>
                <a:noFill/>
                <a:tableStyleId>{C34ADB8A-D760-4BA0-8FEC-73CDA8A2260D}</a:tableStyleId>
              </a:tblPr>
              <a:tblGrid>
                <a:gridCol w="2755225">
                  <a:extLst>
                    <a:ext uri="{9D8B030D-6E8A-4147-A177-3AD203B41FA5}">
                      <a16:colId xmlns:a16="http://schemas.microsoft.com/office/drawing/2014/main" val="20000"/>
                    </a:ext>
                  </a:extLst>
                </a:gridCol>
                <a:gridCol w="2755225">
                  <a:extLst>
                    <a:ext uri="{9D8B030D-6E8A-4147-A177-3AD203B41FA5}">
                      <a16:colId xmlns:a16="http://schemas.microsoft.com/office/drawing/2014/main" val="20001"/>
                    </a:ext>
                  </a:extLst>
                </a:gridCol>
                <a:gridCol w="2755225">
                  <a:extLst>
                    <a:ext uri="{9D8B030D-6E8A-4147-A177-3AD203B41FA5}">
                      <a16:colId xmlns:a16="http://schemas.microsoft.com/office/drawing/2014/main" val="20002"/>
                    </a:ext>
                  </a:extLst>
                </a:gridCol>
              </a:tblGrid>
              <a:tr h="540600">
                <a:tc>
                  <a:txBody>
                    <a:bodyPr/>
                    <a:lstStyle/>
                    <a:p>
                      <a:pPr marL="0" lvl="0" indent="0" algn="ctr" rtl="0">
                        <a:spcBef>
                          <a:spcPts val="0"/>
                        </a:spcBef>
                        <a:spcAft>
                          <a:spcPts val="0"/>
                        </a:spcAft>
                        <a:buNone/>
                      </a:pPr>
                      <a:r>
                        <a:rPr lang="en-US" sz="1300">
                          <a:latin typeface="Montserrat"/>
                          <a:ea typeface="Montserrat"/>
                          <a:cs typeface="Montserrat"/>
                          <a:sym typeface="Montserrat"/>
                        </a:rPr>
                        <a:t>Sustainer File Growth</a:t>
                      </a:r>
                      <a:endParaRPr sz="1300">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US" sz="1300">
                          <a:latin typeface="Montserrat"/>
                          <a:ea typeface="Montserrat"/>
                          <a:cs typeface="Montserrat"/>
                          <a:sym typeface="Montserrat"/>
                        </a:rPr>
                        <a:t>File Revenue Growth</a:t>
                      </a:r>
                      <a:endParaRPr sz="1300">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US" sz="1300">
                          <a:latin typeface="Montserrat"/>
                          <a:ea typeface="Montserrat"/>
                          <a:cs typeface="Montserrat"/>
                          <a:sym typeface="Montserrat"/>
                        </a:rPr>
                        <a:t>FY 23 Revenue Projections</a:t>
                      </a:r>
                      <a:endParaRPr sz="1300">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61" name="Google Shape;561;p67"/>
          <p:cNvSpPr txBox="1"/>
          <p:nvPr/>
        </p:nvSpPr>
        <p:spPr>
          <a:xfrm>
            <a:off x="711850" y="2106125"/>
            <a:ext cx="24024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solidFill>
                  <a:srgbClr val="019067"/>
                </a:solidFill>
                <a:latin typeface="Montserrat"/>
                <a:ea typeface="Montserrat"/>
                <a:cs typeface="Montserrat"/>
                <a:sym typeface="Montserrat"/>
              </a:rPr>
              <a:t>↑81%</a:t>
            </a:r>
            <a:endParaRPr sz="6400" b="1">
              <a:solidFill>
                <a:srgbClr val="019067"/>
              </a:solidFill>
              <a:latin typeface="Montserrat"/>
              <a:ea typeface="Montserrat"/>
              <a:cs typeface="Montserrat"/>
              <a:sym typeface="Montserrat"/>
            </a:endParaRPr>
          </a:p>
        </p:txBody>
      </p:sp>
      <p:sp>
        <p:nvSpPr>
          <p:cNvPr id="562" name="Google Shape;562;p67"/>
          <p:cNvSpPr txBox="1"/>
          <p:nvPr/>
        </p:nvSpPr>
        <p:spPr>
          <a:xfrm>
            <a:off x="3277925" y="2106125"/>
            <a:ext cx="25206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solidFill>
                  <a:srgbClr val="B53190"/>
                </a:solidFill>
                <a:latin typeface="Montserrat"/>
                <a:ea typeface="Montserrat"/>
                <a:cs typeface="Montserrat"/>
                <a:sym typeface="Montserrat"/>
              </a:rPr>
              <a:t>↑67%</a:t>
            </a:r>
            <a:endParaRPr sz="6400" b="1">
              <a:solidFill>
                <a:srgbClr val="B53190"/>
              </a:solidFill>
              <a:latin typeface="Montserrat"/>
              <a:ea typeface="Montserrat"/>
              <a:cs typeface="Montserrat"/>
              <a:sym typeface="Montserrat"/>
            </a:endParaRPr>
          </a:p>
        </p:txBody>
      </p:sp>
      <p:sp>
        <p:nvSpPr>
          <p:cNvPr id="563" name="Google Shape;563;p67"/>
          <p:cNvSpPr txBox="1"/>
          <p:nvPr/>
        </p:nvSpPr>
        <p:spPr>
          <a:xfrm>
            <a:off x="6132875" y="2106125"/>
            <a:ext cx="24024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solidFill>
                  <a:srgbClr val="58CAE8"/>
                </a:solidFill>
                <a:latin typeface="Montserrat"/>
                <a:ea typeface="Montserrat"/>
                <a:cs typeface="Montserrat"/>
                <a:sym typeface="Montserrat"/>
              </a:rPr>
              <a:t>$1M+</a:t>
            </a:r>
            <a:endParaRPr sz="6400" b="1">
              <a:solidFill>
                <a:srgbClr val="58CAE8"/>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68"/>
          <p:cNvSpPr/>
          <p:nvPr/>
        </p:nvSpPr>
        <p:spPr>
          <a:xfrm>
            <a:off x="25" y="-29900"/>
            <a:ext cx="9144000" cy="82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8"/>
          <p:cNvSpPr txBox="1">
            <a:spLocks noGrp="1"/>
          </p:cNvSpPr>
          <p:nvPr>
            <p:ph type="title"/>
          </p:nvPr>
        </p:nvSpPr>
        <p:spPr>
          <a:xfrm>
            <a:off x="1226125" y="525325"/>
            <a:ext cx="7127100" cy="34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100" b="1">
                <a:latin typeface="Montserrat"/>
                <a:ea typeface="Montserrat"/>
                <a:cs typeface="Montserrat"/>
                <a:sym typeface="Montserrat"/>
              </a:rPr>
              <a:t>2023 Mid-Level Donor Pilot</a:t>
            </a:r>
            <a:endParaRPr sz="2100" b="1">
              <a:latin typeface="Montserrat"/>
              <a:ea typeface="Montserrat"/>
              <a:cs typeface="Montserrat"/>
              <a:sym typeface="Montserrat"/>
            </a:endParaRPr>
          </a:p>
          <a:p>
            <a:pPr marL="0" lvl="0" indent="0" algn="ctr" rtl="0">
              <a:spcBef>
                <a:spcPts val="0"/>
              </a:spcBef>
              <a:spcAft>
                <a:spcPts val="0"/>
              </a:spcAft>
              <a:buNone/>
            </a:pPr>
            <a:endParaRPr sz="2100" b="1">
              <a:latin typeface="Montserrat"/>
              <a:ea typeface="Montserrat"/>
              <a:cs typeface="Montserrat"/>
              <a:sym typeface="Montserrat"/>
            </a:endParaRPr>
          </a:p>
          <a:p>
            <a:pPr marL="457200" lvl="0" indent="0" algn="l" rtl="0">
              <a:lnSpc>
                <a:spcPct val="100000"/>
              </a:lnSpc>
              <a:spcBef>
                <a:spcPts val="0"/>
              </a:spcBef>
              <a:spcAft>
                <a:spcPts val="0"/>
              </a:spcAft>
              <a:buNone/>
            </a:pPr>
            <a:endParaRPr sz="1900">
              <a:latin typeface="Montserrat"/>
              <a:ea typeface="Montserrat"/>
              <a:cs typeface="Montserrat"/>
              <a:sym typeface="Montserrat"/>
            </a:endParaRPr>
          </a:p>
        </p:txBody>
      </p:sp>
      <p:pic>
        <p:nvPicPr>
          <p:cNvPr id="571" name="Google Shape;571;p68"/>
          <p:cNvPicPr preferRelativeResize="0"/>
          <p:nvPr/>
        </p:nvPicPr>
        <p:blipFill>
          <a:blip r:embed="rId3">
            <a:alphaModFix/>
          </a:blip>
          <a:stretch>
            <a:fillRect/>
          </a:stretch>
        </p:blipFill>
        <p:spPr>
          <a:xfrm>
            <a:off x="656803" y="1674925"/>
            <a:ext cx="1113496" cy="1046700"/>
          </a:xfrm>
          <a:prstGeom prst="rect">
            <a:avLst/>
          </a:prstGeom>
          <a:noFill/>
          <a:ln>
            <a:noFill/>
          </a:ln>
        </p:spPr>
      </p:pic>
      <p:sp>
        <p:nvSpPr>
          <p:cNvPr id="572" name="Google Shape;572;p68"/>
          <p:cNvSpPr txBox="1"/>
          <p:nvPr/>
        </p:nvSpPr>
        <p:spPr>
          <a:xfrm>
            <a:off x="478500" y="990800"/>
            <a:ext cx="3389100" cy="461700"/>
          </a:xfrm>
          <a:prstGeom prst="rect">
            <a:avLst/>
          </a:prstGeom>
          <a:noFill/>
          <a:ln>
            <a:noFill/>
          </a:ln>
        </p:spPr>
        <p:txBody>
          <a:bodyPr spcFirstLastPara="1" wrap="square" lIns="91425" tIns="91425" rIns="91425" bIns="91425" anchor="t" anchorCtr="0">
            <a:spAutoFit/>
          </a:bodyPr>
          <a:lstStyle/>
          <a:p>
            <a:pPr marL="0" lvl="0" indent="0" algn="ctr" rtl="0">
              <a:lnSpc>
                <a:spcPct val="163636"/>
              </a:lnSpc>
              <a:spcBef>
                <a:spcPts val="0"/>
              </a:spcBef>
              <a:spcAft>
                <a:spcPts val="0"/>
              </a:spcAft>
              <a:buNone/>
            </a:pPr>
            <a:r>
              <a:rPr lang="en-US" sz="1800" b="1">
                <a:solidFill>
                  <a:srgbClr val="1C8972"/>
                </a:solidFill>
                <a:latin typeface="Montserrat"/>
                <a:ea typeface="Montserrat"/>
                <a:cs typeface="Montserrat"/>
                <a:sym typeface="Montserrat"/>
              </a:rPr>
              <a:t>Challenge</a:t>
            </a:r>
            <a:endParaRPr sz="2600">
              <a:solidFill>
                <a:srgbClr val="1C8972"/>
              </a:solidFill>
              <a:latin typeface="Montserrat"/>
              <a:ea typeface="Montserrat"/>
              <a:cs typeface="Montserrat"/>
              <a:sym typeface="Montserrat"/>
            </a:endParaRPr>
          </a:p>
        </p:txBody>
      </p:sp>
      <p:sp>
        <p:nvSpPr>
          <p:cNvPr id="573" name="Google Shape;573;p68"/>
          <p:cNvSpPr txBox="1"/>
          <p:nvPr/>
        </p:nvSpPr>
        <p:spPr>
          <a:xfrm>
            <a:off x="5265800" y="874225"/>
            <a:ext cx="3211500" cy="1453800"/>
          </a:xfrm>
          <a:prstGeom prst="rect">
            <a:avLst/>
          </a:prstGeom>
          <a:noFill/>
          <a:ln>
            <a:noFill/>
          </a:ln>
        </p:spPr>
        <p:txBody>
          <a:bodyPr spcFirstLastPara="1" wrap="square" lIns="91425" tIns="91425" rIns="91425" bIns="91425" anchor="t" anchorCtr="0">
            <a:spAutoFit/>
          </a:bodyPr>
          <a:lstStyle/>
          <a:p>
            <a:pPr marL="0" lvl="0" indent="0" algn="ctr" rtl="0">
              <a:lnSpc>
                <a:spcPct val="163636"/>
              </a:lnSpc>
              <a:spcBef>
                <a:spcPts val="0"/>
              </a:spcBef>
              <a:spcAft>
                <a:spcPts val="0"/>
              </a:spcAft>
              <a:buNone/>
            </a:pPr>
            <a:r>
              <a:rPr lang="en-US" sz="1800" b="1">
                <a:solidFill>
                  <a:srgbClr val="1C8972"/>
                </a:solidFill>
                <a:latin typeface="Montserrat"/>
                <a:ea typeface="Montserrat"/>
                <a:cs typeface="Montserrat"/>
                <a:sym typeface="Montserrat"/>
              </a:rPr>
              <a:t>Objective</a:t>
            </a:r>
            <a:endParaRPr sz="1800" b="1">
              <a:solidFill>
                <a:srgbClr val="1C8972"/>
              </a:solidFill>
              <a:latin typeface="Montserrat"/>
              <a:ea typeface="Montserrat"/>
              <a:cs typeface="Montserrat"/>
              <a:sym typeface="Montserrat"/>
            </a:endParaRPr>
          </a:p>
          <a:p>
            <a:pPr marL="0" lvl="0" indent="0" algn="l" rtl="0">
              <a:spcBef>
                <a:spcPts val="0"/>
              </a:spcBef>
              <a:spcAft>
                <a:spcPts val="0"/>
              </a:spcAft>
              <a:buNone/>
            </a:pPr>
            <a:endParaRPr sz="1600">
              <a:solidFill>
                <a:srgbClr val="333636"/>
              </a:solidFill>
              <a:latin typeface="Montserrat"/>
              <a:ea typeface="Montserrat"/>
              <a:cs typeface="Montserrat"/>
              <a:sym typeface="Montserrat"/>
            </a:endParaRPr>
          </a:p>
          <a:p>
            <a:pPr marL="0" lvl="0" indent="0" algn="l" rtl="0">
              <a:spcBef>
                <a:spcPts val="0"/>
              </a:spcBef>
              <a:spcAft>
                <a:spcPts val="0"/>
              </a:spcAft>
              <a:buNone/>
            </a:pPr>
            <a:endParaRPr sz="1600">
              <a:solidFill>
                <a:srgbClr val="333636"/>
              </a:solidFill>
              <a:latin typeface="Montserrat"/>
              <a:ea typeface="Montserrat"/>
              <a:cs typeface="Montserrat"/>
              <a:sym typeface="Montserrat"/>
            </a:endParaRPr>
          </a:p>
          <a:p>
            <a:pPr marL="0" lvl="0" indent="0" algn="l" rtl="0">
              <a:spcBef>
                <a:spcPts val="0"/>
              </a:spcBef>
              <a:spcAft>
                <a:spcPts val="0"/>
              </a:spcAft>
              <a:buNone/>
            </a:pPr>
            <a:endParaRPr sz="2100">
              <a:solidFill>
                <a:schemeClr val="dk1"/>
              </a:solidFill>
              <a:latin typeface="Montserrat"/>
              <a:ea typeface="Montserrat"/>
              <a:cs typeface="Montserrat"/>
              <a:sym typeface="Montserrat"/>
            </a:endParaRPr>
          </a:p>
        </p:txBody>
      </p:sp>
      <p:pic>
        <p:nvPicPr>
          <p:cNvPr id="574" name="Google Shape;574;p68"/>
          <p:cNvPicPr preferRelativeResize="0"/>
          <p:nvPr/>
        </p:nvPicPr>
        <p:blipFill>
          <a:blip r:embed="rId4">
            <a:alphaModFix/>
          </a:blip>
          <a:stretch>
            <a:fillRect/>
          </a:stretch>
        </p:blipFill>
        <p:spPr>
          <a:xfrm>
            <a:off x="2728365" y="1674922"/>
            <a:ext cx="1313160" cy="1046700"/>
          </a:xfrm>
          <a:prstGeom prst="rect">
            <a:avLst/>
          </a:prstGeom>
          <a:noFill/>
          <a:ln>
            <a:noFill/>
          </a:ln>
        </p:spPr>
      </p:pic>
      <p:pic>
        <p:nvPicPr>
          <p:cNvPr id="575" name="Google Shape;575;p68"/>
          <p:cNvPicPr preferRelativeResize="0"/>
          <p:nvPr/>
        </p:nvPicPr>
        <p:blipFill>
          <a:blip r:embed="rId5">
            <a:alphaModFix/>
          </a:blip>
          <a:stretch>
            <a:fillRect/>
          </a:stretch>
        </p:blipFill>
        <p:spPr>
          <a:xfrm>
            <a:off x="5265794" y="1654300"/>
            <a:ext cx="1002107" cy="935550"/>
          </a:xfrm>
          <a:prstGeom prst="rect">
            <a:avLst/>
          </a:prstGeom>
          <a:noFill/>
          <a:ln>
            <a:noFill/>
          </a:ln>
        </p:spPr>
      </p:pic>
      <p:pic>
        <p:nvPicPr>
          <p:cNvPr id="576" name="Google Shape;576;p68"/>
          <p:cNvPicPr preferRelativeResize="0"/>
          <p:nvPr/>
        </p:nvPicPr>
        <p:blipFill>
          <a:blip r:embed="rId6">
            <a:alphaModFix/>
          </a:blip>
          <a:stretch>
            <a:fillRect/>
          </a:stretch>
        </p:blipFill>
        <p:spPr>
          <a:xfrm>
            <a:off x="7390836" y="1654300"/>
            <a:ext cx="962389" cy="935550"/>
          </a:xfrm>
          <a:prstGeom prst="rect">
            <a:avLst/>
          </a:prstGeom>
          <a:noFill/>
          <a:ln>
            <a:noFill/>
          </a:ln>
        </p:spPr>
      </p:pic>
      <p:sp>
        <p:nvSpPr>
          <p:cNvPr id="577" name="Google Shape;577;p68"/>
          <p:cNvSpPr txBox="1"/>
          <p:nvPr/>
        </p:nvSpPr>
        <p:spPr>
          <a:xfrm>
            <a:off x="176900" y="2721625"/>
            <a:ext cx="2073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333636"/>
                </a:solidFill>
                <a:latin typeface="Montserrat"/>
                <a:ea typeface="Montserrat"/>
                <a:cs typeface="Montserrat"/>
                <a:sym typeface="Montserrat"/>
              </a:rPr>
              <a:t>5% of JDRF’s donor base generates 25% of revenue.</a:t>
            </a:r>
            <a:endParaRPr sz="1900">
              <a:solidFill>
                <a:schemeClr val="dk1"/>
              </a:solidFill>
              <a:latin typeface="Montserrat"/>
              <a:ea typeface="Montserrat"/>
              <a:cs typeface="Montserrat"/>
              <a:sym typeface="Montserrat"/>
            </a:endParaRPr>
          </a:p>
        </p:txBody>
      </p:sp>
      <p:sp>
        <p:nvSpPr>
          <p:cNvPr id="578" name="Google Shape;578;p68"/>
          <p:cNvSpPr txBox="1"/>
          <p:nvPr/>
        </p:nvSpPr>
        <p:spPr>
          <a:xfrm>
            <a:off x="2250200" y="2721625"/>
            <a:ext cx="22695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333636"/>
                </a:solidFill>
                <a:latin typeface="Montserrat"/>
                <a:ea typeface="Montserrat"/>
                <a:cs typeface="Montserrat"/>
                <a:sym typeface="Montserrat"/>
              </a:rPr>
              <a:t>12,000+ mid-level donors and less than 29 staff to cultivate them.</a:t>
            </a:r>
            <a:endParaRPr sz="1900">
              <a:solidFill>
                <a:schemeClr val="dk1"/>
              </a:solidFill>
              <a:latin typeface="Montserrat"/>
              <a:ea typeface="Montserrat"/>
              <a:cs typeface="Montserrat"/>
              <a:sym typeface="Montserrat"/>
            </a:endParaRPr>
          </a:p>
        </p:txBody>
      </p:sp>
      <p:sp>
        <p:nvSpPr>
          <p:cNvPr id="579" name="Google Shape;579;p68"/>
          <p:cNvSpPr txBox="1"/>
          <p:nvPr/>
        </p:nvSpPr>
        <p:spPr>
          <a:xfrm>
            <a:off x="4764825" y="2645425"/>
            <a:ext cx="21630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rgbClr val="333636"/>
                </a:solidFill>
                <a:latin typeface="Montserrat"/>
                <a:ea typeface="Montserrat"/>
                <a:cs typeface="Montserrat"/>
                <a:sym typeface="Montserrat"/>
              </a:rPr>
              <a:t>Build a reliable, sustainable revenue stream </a:t>
            </a:r>
            <a:r>
              <a:rPr lang="en-US" sz="1300" u="sng">
                <a:solidFill>
                  <a:srgbClr val="333636"/>
                </a:solidFill>
                <a:latin typeface="Montserrat"/>
                <a:ea typeface="Montserrat"/>
                <a:cs typeface="Montserrat"/>
                <a:sym typeface="Montserrat"/>
              </a:rPr>
              <a:t>and</a:t>
            </a:r>
            <a:r>
              <a:rPr lang="en-US" sz="1300">
                <a:solidFill>
                  <a:srgbClr val="333636"/>
                </a:solidFill>
                <a:latin typeface="Montserrat"/>
                <a:ea typeface="Montserrat"/>
                <a:cs typeface="Montserrat"/>
                <a:sym typeface="Montserrat"/>
              </a:rPr>
              <a:t> a robust pipeline to our mid, major and legacy giving programs.</a:t>
            </a:r>
            <a:endParaRPr sz="1100"/>
          </a:p>
        </p:txBody>
      </p:sp>
      <p:sp>
        <p:nvSpPr>
          <p:cNvPr id="580" name="Google Shape;580;p68"/>
          <p:cNvSpPr txBox="1"/>
          <p:nvPr/>
        </p:nvSpPr>
        <p:spPr>
          <a:xfrm>
            <a:off x="6927825" y="2645425"/>
            <a:ext cx="2073300" cy="158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1300">
                <a:solidFill>
                  <a:srgbClr val="333636"/>
                </a:solidFill>
                <a:latin typeface="Montserrat"/>
                <a:ea typeface="Montserrat"/>
                <a:cs typeface="Montserrat"/>
                <a:sym typeface="Montserrat"/>
              </a:rPr>
              <a:t>Leverage data and technology to create transparency, partnership, and relationship management for our donors</a:t>
            </a:r>
            <a:endParaRPr sz="2100">
              <a:solidFill>
                <a:schemeClr val="dk1"/>
              </a:solidFill>
              <a:latin typeface="Montserrat"/>
              <a:ea typeface="Montserrat"/>
              <a:cs typeface="Montserrat"/>
              <a:sym typeface="Montserrat"/>
            </a:endParaRPr>
          </a:p>
        </p:txBody>
      </p:sp>
      <p:sp>
        <p:nvSpPr>
          <p:cNvPr id="581" name="Google Shape;581;p68"/>
          <p:cNvSpPr/>
          <p:nvPr/>
        </p:nvSpPr>
        <p:spPr>
          <a:xfrm>
            <a:off x="4610300" y="957025"/>
            <a:ext cx="63900" cy="3150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69"/>
          <p:cNvSpPr/>
          <p:nvPr/>
        </p:nvSpPr>
        <p:spPr>
          <a:xfrm>
            <a:off x="25" y="-29900"/>
            <a:ext cx="9144000" cy="82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9"/>
          <p:cNvSpPr txBox="1">
            <a:spLocks noGrp="1"/>
          </p:cNvSpPr>
          <p:nvPr>
            <p:ph type="title"/>
          </p:nvPr>
        </p:nvSpPr>
        <p:spPr>
          <a:xfrm>
            <a:off x="1318525" y="269126"/>
            <a:ext cx="6643200" cy="100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b="1">
                <a:latin typeface="Montserrat"/>
                <a:ea typeface="Montserrat"/>
                <a:cs typeface="Montserrat"/>
                <a:sym typeface="Montserrat"/>
              </a:rPr>
              <a:t>2023 Mid-Level Donor Pilot</a:t>
            </a:r>
            <a:endParaRPr sz="2300" b="1">
              <a:latin typeface="Montserrat"/>
              <a:ea typeface="Montserrat"/>
              <a:cs typeface="Montserrat"/>
              <a:sym typeface="Montserrat"/>
            </a:endParaRPr>
          </a:p>
          <a:p>
            <a:pPr marL="0" lvl="0" indent="0" algn="ctr" rtl="0">
              <a:spcBef>
                <a:spcPts val="0"/>
              </a:spcBef>
              <a:spcAft>
                <a:spcPts val="0"/>
              </a:spcAft>
              <a:buNone/>
            </a:pPr>
            <a:endParaRPr sz="2300" b="1">
              <a:latin typeface="Montserrat"/>
              <a:ea typeface="Montserrat"/>
              <a:cs typeface="Montserrat"/>
              <a:sym typeface="Montserrat"/>
            </a:endParaRPr>
          </a:p>
          <a:p>
            <a:pPr marL="0" lvl="0" indent="0" algn="l" rtl="0">
              <a:lnSpc>
                <a:spcPct val="163636"/>
              </a:lnSpc>
              <a:spcBef>
                <a:spcPts val="0"/>
              </a:spcBef>
              <a:spcAft>
                <a:spcPts val="600"/>
              </a:spcAft>
              <a:buNone/>
            </a:pPr>
            <a:endParaRPr sz="1500">
              <a:solidFill>
                <a:schemeClr val="dk1"/>
              </a:solidFill>
              <a:latin typeface="Montserrat"/>
              <a:ea typeface="Montserrat"/>
              <a:cs typeface="Montserrat"/>
              <a:sym typeface="Montserrat"/>
            </a:endParaRPr>
          </a:p>
        </p:txBody>
      </p:sp>
      <p:sp>
        <p:nvSpPr>
          <p:cNvPr id="589" name="Google Shape;589;p69"/>
          <p:cNvSpPr txBox="1"/>
          <p:nvPr/>
        </p:nvSpPr>
        <p:spPr>
          <a:xfrm>
            <a:off x="3438925" y="814225"/>
            <a:ext cx="2402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rgbClr val="1C8972"/>
                </a:solidFill>
                <a:latin typeface="Montserrat"/>
                <a:ea typeface="Montserrat"/>
                <a:cs typeface="Montserrat"/>
                <a:sym typeface="Montserrat"/>
              </a:rPr>
              <a:t>Opportunity</a:t>
            </a:r>
            <a:endParaRPr sz="1800" b="1">
              <a:solidFill>
                <a:srgbClr val="1C8972"/>
              </a:solidFill>
              <a:latin typeface="Montserrat"/>
              <a:ea typeface="Montserrat"/>
              <a:cs typeface="Montserrat"/>
              <a:sym typeface="Montserrat"/>
            </a:endParaRPr>
          </a:p>
        </p:txBody>
      </p:sp>
      <p:sp>
        <p:nvSpPr>
          <p:cNvPr id="590" name="Google Shape;590;p69"/>
          <p:cNvSpPr txBox="1"/>
          <p:nvPr/>
        </p:nvSpPr>
        <p:spPr>
          <a:xfrm>
            <a:off x="266300" y="2885850"/>
            <a:ext cx="2239200" cy="7851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1300">
                <a:solidFill>
                  <a:schemeClr val="dk1"/>
                </a:solidFill>
                <a:latin typeface="Montserrat"/>
                <a:ea typeface="Montserrat"/>
                <a:cs typeface="Montserrat"/>
                <a:sym typeface="Montserrat"/>
              </a:rPr>
              <a:t>Increase retention, revenue and lifetime value over time</a:t>
            </a:r>
            <a:endParaRPr sz="1200"/>
          </a:p>
        </p:txBody>
      </p:sp>
      <p:sp>
        <p:nvSpPr>
          <p:cNvPr id="591" name="Google Shape;591;p69"/>
          <p:cNvSpPr txBox="1"/>
          <p:nvPr/>
        </p:nvSpPr>
        <p:spPr>
          <a:xfrm>
            <a:off x="2505500" y="2885850"/>
            <a:ext cx="19638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1300">
                <a:solidFill>
                  <a:schemeClr val="dk1"/>
                </a:solidFill>
                <a:latin typeface="Montserrat"/>
                <a:ea typeface="Montserrat"/>
                <a:cs typeface="Montserrat"/>
                <a:sym typeface="Montserrat"/>
              </a:rPr>
              <a:t>All chapters have donors in the pilot</a:t>
            </a:r>
            <a:endParaRPr sz="1300">
              <a:solidFill>
                <a:schemeClr val="dk1"/>
              </a:solidFill>
              <a:latin typeface="Montserrat"/>
              <a:ea typeface="Montserrat"/>
              <a:cs typeface="Montserrat"/>
              <a:sym typeface="Montserrat"/>
            </a:endParaRPr>
          </a:p>
        </p:txBody>
      </p:sp>
      <p:sp>
        <p:nvSpPr>
          <p:cNvPr id="592" name="Google Shape;592;p69"/>
          <p:cNvSpPr txBox="1"/>
          <p:nvPr/>
        </p:nvSpPr>
        <p:spPr>
          <a:xfrm>
            <a:off x="4655300" y="2885850"/>
            <a:ext cx="2239200" cy="785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1300">
                <a:solidFill>
                  <a:schemeClr val="dk1"/>
                </a:solidFill>
                <a:latin typeface="Montserrat"/>
                <a:ea typeface="Montserrat"/>
                <a:cs typeface="Montserrat"/>
                <a:sym typeface="Montserrat"/>
              </a:rPr>
              <a:t>Measure impact across JDRF – not just within direct appeal</a:t>
            </a:r>
            <a:endParaRPr sz="1300">
              <a:solidFill>
                <a:schemeClr val="dk1"/>
              </a:solidFill>
              <a:latin typeface="Montserrat"/>
              <a:ea typeface="Montserrat"/>
              <a:cs typeface="Montserrat"/>
              <a:sym typeface="Montserrat"/>
            </a:endParaRPr>
          </a:p>
        </p:txBody>
      </p:sp>
      <p:sp>
        <p:nvSpPr>
          <p:cNvPr id="593" name="Google Shape;593;p69"/>
          <p:cNvSpPr txBox="1"/>
          <p:nvPr/>
        </p:nvSpPr>
        <p:spPr>
          <a:xfrm>
            <a:off x="7080500" y="2885850"/>
            <a:ext cx="1871100" cy="785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1300">
                <a:solidFill>
                  <a:schemeClr val="dk1"/>
                </a:solidFill>
                <a:latin typeface="Montserrat"/>
                <a:ea typeface="Montserrat"/>
                <a:cs typeface="Montserrat"/>
                <a:sym typeface="Montserrat"/>
              </a:rPr>
              <a:t>Short-term revenue gains, but true value is longer-term</a:t>
            </a:r>
            <a:endParaRPr sz="1300">
              <a:solidFill>
                <a:schemeClr val="dk1"/>
              </a:solidFill>
              <a:latin typeface="Montserrat"/>
              <a:ea typeface="Montserrat"/>
              <a:cs typeface="Montserrat"/>
              <a:sym typeface="Montserrat"/>
            </a:endParaRPr>
          </a:p>
        </p:txBody>
      </p:sp>
      <p:pic>
        <p:nvPicPr>
          <p:cNvPr id="594" name="Google Shape;594;p69"/>
          <p:cNvPicPr preferRelativeResize="0"/>
          <p:nvPr/>
        </p:nvPicPr>
        <p:blipFill>
          <a:blip r:embed="rId3">
            <a:alphaModFix/>
          </a:blip>
          <a:stretch>
            <a:fillRect/>
          </a:stretch>
        </p:blipFill>
        <p:spPr>
          <a:xfrm>
            <a:off x="911200" y="1894792"/>
            <a:ext cx="1003500" cy="940583"/>
          </a:xfrm>
          <a:prstGeom prst="rect">
            <a:avLst/>
          </a:prstGeom>
          <a:noFill/>
          <a:ln>
            <a:noFill/>
          </a:ln>
        </p:spPr>
      </p:pic>
      <p:pic>
        <p:nvPicPr>
          <p:cNvPr id="595" name="Google Shape;595;p69"/>
          <p:cNvPicPr preferRelativeResize="0"/>
          <p:nvPr/>
        </p:nvPicPr>
        <p:blipFill>
          <a:blip r:embed="rId4">
            <a:alphaModFix/>
          </a:blip>
          <a:stretch>
            <a:fillRect/>
          </a:stretch>
        </p:blipFill>
        <p:spPr>
          <a:xfrm>
            <a:off x="2938298" y="1828575"/>
            <a:ext cx="1003502" cy="1006800"/>
          </a:xfrm>
          <a:prstGeom prst="rect">
            <a:avLst/>
          </a:prstGeom>
          <a:noFill/>
          <a:ln>
            <a:noFill/>
          </a:ln>
        </p:spPr>
      </p:pic>
      <p:pic>
        <p:nvPicPr>
          <p:cNvPr id="596" name="Google Shape;596;p69"/>
          <p:cNvPicPr preferRelativeResize="0"/>
          <p:nvPr/>
        </p:nvPicPr>
        <p:blipFill>
          <a:blip r:embed="rId5">
            <a:alphaModFix/>
          </a:blip>
          <a:stretch>
            <a:fillRect/>
          </a:stretch>
        </p:blipFill>
        <p:spPr>
          <a:xfrm>
            <a:off x="5090526" y="1705650"/>
            <a:ext cx="1266511" cy="1270675"/>
          </a:xfrm>
          <a:prstGeom prst="rect">
            <a:avLst/>
          </a:prstGeom>
          <a:noFill/>
          <a:ln>
            <a:noFill/>
          </a:ln>
        </p:spPr>
      </p:pic>
      <p:pic>
        <p:nvPicPr>
          <p:cNvPr id="597" name="Google Shape;597;p69"/>
          <p:cNvPicPr preferRelativeResize="0"/>
          <p:nvPr/>
        </p:nvPicPr>
        <p:blipFill>
          <a:blip r:embed="rId6">
            <a:alphaModFix/>
          </a:blip>
          <a:stretch>
            <a:fillRect/>
          </a:stretch>
        </p:blipFill>
        <p:spPr>
          <a:xfrm>
            <a:off x="7383600" y="1705650"/>
            <a:ext cx="1164325" cy="116813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0"/>
          <p:cNvSpPr/>
          <p:nvPr/>
        </p:nvSpPr>
        <p:spPr>
          <a:xfrm>
            <a:off x="150" y="-8475"/>
            <a:ext cx="9144000" cy="4431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0"/>
          <p:cNvSpPr txBox="1">
            <a:spLocks noGrp="1"/>
          </p:cNvSpPr>
          <p:nvPr>
            <p:ph type="title"/>
          </p:nvPr>
        </p:nvSpPr>
        <p:spPr>
          <a:xfrm>
            <a:off x="660150" y="39450"/>
            <a:ext cx="7824000" cy="534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2700"/>
              <a:t>Mid-Level Program</a:t>
            </a:r>
            <a:endParaRPr sz="2700"/>
          </a:p>
        </p:txBody>
      </p:sp>
      <p:sp>
        <p:nvSpPr>
          <p:cNvPr id="605" name="Google Shape;605;p70"/>
          <p:cNvSpPr txBox="1"/>
          <p:nvPr/>
        </p:nvSpPr>
        <p:spPr>
          <a:xfrm>
            <a:off x="2703275" y="441450"/>
            <a:ext cx="3457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1C8972"/>
                </a:solidFill>
                <a:latin typeface="Montserrat"/>
                <a:ea typeface="Montserrat"/>
                <a:cs typeface="Montserrat"/>
                <a:sym typeface="Montserrat"/>
              </a:rPr>
              <a:t>Landing Page + Newsletter</a:t>
            </a:r>
            <a:endParaRPr>
              <a:solidFill>
                <a:srgbClr val="1C8972"/>
              </a:solidFill>
              <a:latin typeface="Montserrat"/>
              <a:ea typeface="Montserrat"/>
              <a:cs typeface="Montserrat"/>
              <a:sym typeface="Montserrat"/>
            </a:endParaRPr>
          </a:p>
        </p:txBody>
      </p:sp>
      <p:pic>
        <p:nvPicPr>
          <p:cNvPr id="606" name="Google Shape;606;p70"/>
          <p:cNvPicPr preferRelativeResize="0"/>
          <p:nvPr/>
        </p:nvPicPr>
        <p:blipFill>
          <a:blip r:embed="rId3">
            <a:alphaModFix/>
          </a:blip>
          <a:stretch>
            <a:fillRect/>
          </a:stretch>
        </p:blipFill>
        <p:spPr>
          <a:xfrm>
            <a:off x="185375" y="956846"/>
            <a:ext cx="4089624" cy="2500950"/>
          </a:xfrm>
          <a:prstGeom prst="rect">
            <a:avLst/>
          </a:prstGeom>
          <a:noFill/>
          <a:ln>
            <a:noFill/>
          </a:ln>
          <a:effectLst>
            <a:outerShdw blurRad="57150" dist="19050" dir="5400000" algn="bl" rotWithShape="0">
              <a:srgbClr val="000000">
                <a:alpha val="50000"/>
              </a:srgbClr>
            </a:outerShdw>
          </a:effectLst>
        </p:spPr>
      </p:pic>
      <p:pic>
        <p:nvPicPr>
          <p:cNvPr id="607" name="Google Shape;607;p70"/>
          <p:cNvPicPr preferRelativeResize="0"/>
          <p:nvPr/>
        </p:nvPicPr>
        <p:blipFill>
          <a:blip r:embed="rId4">
            <a:alphaModFix/>
          </a:blip>
          <a:stretch>
            <a:fillRect/>
          </a:stretch>
        </p:blipFill>
        <p:spPr>
          <a:xfrm>
            <a:off x="4054275" y="956852"/>
            <a:ext cx="4165726" cy="2696100"/>
          </a:xfrm>
          <a:prstGeom prst="rect">
            <a:avLst/>
          </a:prstGeom>
          <a:noFill/>
          <a:ln w="9525" cap="flat" cmpd="sng">
            <a:solidFill>
              <a:schemeClr val="dk2"/>
            </a:solidFill>
            <a:prstDash val="solid"/>
            <a:round/>
            <a:headEnd type="none" w="sm" len="sm"/>
            <a:tailEnd type="none" w="sm" len="sm"/>
          </a:ln>
        </p:spPr>
      </p:pic>
      <p:pic>
        <p:nvPicPr>
          <p:cNvPr id="608" name="Google Shape;608;p70"/>
          <p:cNvPicPr preferRelativeResize="0"/>
          <p:nvPr/>
        </p:nvPicPr>
        <p:blipFill>
          <a:blip r:embed="rId5">
            <a:alphaModFix/>
          </a:blip>
          <a:stretch>
            <a:fillRect/>
          </a:stretch>
        </p:blipFill>
        <p:spPr>
          <a:xfrm>
            <a:off x="3358163" y="2498224"/>
            <a:ext cx="2427976" cy="19803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1"/>
          <p:cNvSpPr txBox="1">
            <a:spLocks noGrp="1"/>
          </p:cNvSpPr>
          <p:nvPr>
            <p:ph type="title"/>
          </p:nvPr>
        </p:nvSpPr>
        <p:spPr>
          <a:xfrm>
            <a:off x="594425" y="1195750"/>
            <a:ext cx="7955100" cy="117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b="1">
                <a:latin typeface="Montserrat"/>
                <a:ea typeface="Montserrat"/>
                <a:cs typeface="Montserrat"/>
                <a:sym typeface="Montserrat"/>
              </a:rPr>
              <a:t>2023 Stewardship Program</a:t>
            </a:r>
            <a:endParaRPr sz="2300">
              <a:latin typeface="Montserrat"/>
              <a:ea typeface="Montserrat"/>
              <a:cs typeface="Montserrat"/>
              <a:sym typeface="Montserrat"/>
            </a:endParaRPr>
          </a:p>
          <a:p>
            <a:pPr marL="0" lvl="0" indent="0" algn="ctr" rtl="0">
              <a:lnSpc>
                <a:spcPct val="115000"/>
              </a:lnSpc>
              <a:spcBef>
                <a:spcPts val="1200"/>
              </a:spcBef>
              <a:spcAft>
                <a:spcPts val="0"/>
              </a:spcAft>
              <a:buNone/>
            </a:pPr>
            <a:r>
              <a:rPr lang="en-US" sz="2000">
                <a:latin typeface="Montserrat"/>
                <a:ea typeface="Montserrat"/>
                <a:cs typeface="Montserrat"/>
                <a:sym typeface="Montserrat"/>
              </a:rPr>
              <a:t>Goal: Protect our acquisition investments through:</a:t>
            </a:r>
            <a:endParaRPr sz="2000">
              <a:latin typeface="Montserrat"/>
              <a:ea typeface="Montserrat"/>
              <a:cs typeface="Montserrat"/>
              <a:sym typeface="Montserrat"/>
            </a:endParaRPr>
          </a:p>
          <a:p>
            <a:pPr marL="0" lvl="0" indent="0" algn="ctr" rtl="0">
              <a:lnSpc>
                <a:spcPct val="115000"/>
              </a:lnSpc>
              <a:spcBef>
                <a:spcPts val="1200"/>
              </a:spcBef>
              <a:spcAft>
                <a:spcPts val="1200"/>
              </a:spcAft>
              <a:buNone/>
            </a:pPr>
            <a:endParaRPr sz="2000">
              <a:latin typeface="Montserrat"/>
              <a:ea typeface="Montserrat"/>
              <a:cs typeface="Montserrat"/>
              <a:sym typeface="Montserrat"/>
            </a:endParaRPr>
          </a:p>
        </p:txBody>
      </p:sp>
      <p:graphicFrame>
        <p:nvGraphicFramePr>
          <p:cNvPr id="615" name="Google Shape;615;p71"/>
          <p:cNvGraphicFramePr/>
          <p:nvPr/>
        </p:nvGraphicFramePr>
        <p:xfrm>
          <a:off x="636425" y="3190413"/>
          <a:ext cx="7871125" cy="1219150"/>
        </p:xfrm>
        <a:graphic>
          <a:graphicData uri="http://schemas.openxmlformats.org/drawingml/2006/table">
            <a:tbl>
              <a:tblPr>
                <a:noFill/>
                <a:tableStyleId>{C34ADB8A-D760-4BA0-8FEC-73CDA8A2260D}</a:tableStyleId>
              </a:tblPr>
              <a:tblGrid>
                <a:gridCol w="1574225">
                  <a:extLst>
                    <a:ext uri="{9D8B030D-6E8A-4147-A177-3AD203B41FA5}">
                      <a16:colId xmlns:a16="http://schemas.microsoft.com/office/drawing/2014/main" val="20000"/>
                    </a:ext>
                  </a:extLst>
                </a:gridCol>
                <a:gridCol w="1574225">
                  <a:extLst>
                    <a:ext uri="{9D8B030D-6E8A-4147-A177-3AD203B41FA5}">
                      <a16:colId xmlns:a16="http://schemas.microsoft.com/office/drawing/2014/main" val="20001"/>
                    </a:ext>
                  </a:extLst>
                </a:gridCol>
                <a:gridCol w="1574225">
                  <a:extLst>
                    <a:ext uri="{9D8B030D-6E8A-4147-A177-3AD203B41FA5}">
                      <a16:colId xmlns:a16="http://schemas.microsoft.com/office/drawing/2014/main" val="20002"/>
                    </a:ext>
                  </a:extLst>
                </a:gridCol>
                <a:gridCol w="1574225">
                  <a:extLst>
                    <a:ext uri="{9D8B030D-6E8A-4147-A177-3AD203B41FA5}">
                      <a16:colId xmlns:a16="http://schemas.microsoft.com/office/drawing/2014/main" val="20003"/>
                    </a:ext>
                  </a:extLst>
                </a:gridCol>
                <a:gridCol w="1574225">
                  <a:extLst>
                    <a:ext uri="{9D8B030D-6E8A-4147-A177-3AD203B41FA5}">
                      <a16:colId xmlns:a16="http://schemas.microsoft.com/office/drawing/2014/main" val="20004"/>
                    </a:ext>
                  </a:extLst>
                </a:gridCol>
              </a:tblGrid>
              <a:tr h="1219150">
                <a:tc>
                  <a:txBody>
                    <a:bodyPr/>
                    <a:lstStyle/>
                    <a:p>
                      <a:pPr marL="0" lvl="0" indent="0" algn="ctr" rtl="0">
                        <a:lnSpc>
                          <a:spcPct val="115000"/>
                        </a:lnSpc>
                        <a:spcBef>
                          <a:spcPts val="1200"/>
                        </a:spcBef>
                        <a:spcAft>
                          <a:spcPts val="0"/>
                        </a:spcAft>
                        <a:buClr>
                          <a:schemeClr val="dk1"/>
                        </a:buClr>
                        <a:buSzPts val="1100"/>
                        <a:buFont typeface="Arial"/>
                        <a:buNone/>
                      </a:pPr>
                      <a:r>
                        <a:rPr lang="en-US" sz="1000" b="1">
                          <a:solidFill>
                            <a:schemeClr val="dk1"/>
                          </a:solidFill>
                          <a:latin typeface="Montserrat"/>
                          <a:ea typeface="Montserrat"/>
                          <a:cs typeface="Montserrat"/>
                          <a:sym typeface="Montserrat"/>
                        </a:rPr>
                        <a:t>New donor welcome </a:t>
                      </a:r>
                      <a:r>
                        <a:rPr lang="en-US" sz="1000">
                          <a:solidFill>
                            <a:schemeClr val="dk1"/>
                          </a:solidFill>
                          <a:latin typeface="Montserrat"/>
                          <a:ea typeface="Montserrat"/>
                          <a:cs typeface="Montserrat"/>
                          <a:sym typeface="Montserrat"/>
                        </a:rPr>
                        <a:t>(mail and digital)</a:t>
                      </a:r>
                      <a:endParaRPr sz="1000">
                        <a:solidFill>
                          <a:schemeClr val="dk1"/>
                        </a:solidFill>
                        <a:latin typeface="Montserrat"/>
                        <a:ea typeface="Montserrat"/>
                        <a:cs typeface="Montserrat"/>
                        <a:sym typeface="Montserrat"/>
                      </a:endParaRPr>
                    </a:p>
                    <a:p>
                      <a:pPr marL="0" lvl="0" indent="0" algn="ctr" rtl="0">
                        <a:spcBef>
                          <a:spcPts val="1200"/>
                        </a:spcBef>
                        <a:spcAft>
                          <a:spcPts val="0"/>
                        </a:spcAft>
                        <a:buNone/>
                      </a:pPr>
                      <a:endParaRPr sz="1200" b="1"/>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1200"/>
                        </a:spcBef>
                        <a:spcAft>
                          <a:spcPts val="1200"/>
                        </a:spcAft>
                        <a:buClr>
                          <a:schemeClr val="dk1"/>
                        </a:buClr>
                        <a:buSzPts val="1100"/>
                        <a:buFont typeface="Arial"/>
                        <a:buNone/>
                      </a:pPr>
                      <a:r>
                        <a:rPr lang="en-US" sz="1000" b="1">
                          <a:solidFill>
                            <a:schemeClr val="dk1"/>
                          </a:solidFill>
                          <a:latin typeface="Montserrat"/>
                          <a:ea typeface="Montserrat"/>
                          <a:cs typeface="Montserrat"/>
                          <a:sym typeface="Montserrat"/>
                        </a:rPr>
                        <a:t>Voice broadcast </a:t>
                      </a:r>
                      <a:endParaRPr sz="1200" b="1"/>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1200"/>
                        </a:spcBef>
                        <a:spcAft>
                          <a:spcPts val="0"/>
                        </a:spcAft>
                        <a:buClr>
                          <a:schemeClr val="dk1"/>
                        </a:buClr>
                        <a:buSzPts val="1100"/>
                        <a:buFont typeface="Arial"/>
                        <a:buNone/>
                      </a:pPr>
                      <a:r>
                        <a:rPr lang="en-US" sz="1000" b="1">
                          <a:solidFill>
                            <a:schemeClr val="dk1"/>
                          </a:solidFill>
                          <a:latin typeface="Montserrat"/>
                          <a:ea typeface="Montserrat"/>
                          <a:cs typeface="Montserrat"/>
                          <a:sym typeface="Montserrat"/>
                        </a:rPr>
                        <a:t>Note cards</a:t>
                      </a:r>
                      <a:endParaRPr sz="1000" b="1">
                        <a:solidFill>
                          <a:schemeClr val="dk1"/>
                        </a:solidFill>
                        <a:latin typeface="Montserrat"/>
                        <a:ea typeface="Montserrat"/>
                        <a:cs typeface="Montserrat"/>
                        <a:sym typeface="Montserrat"/>
                      </a:endParaRPr>
                    </a:p>
                    <a:p>
                      <a:pPr marL="0" lvl="0" indent="0" algn="ctr" rtl="0">
                        <a:spcBef>
                          <a:spcPts val="1200"/>
                        </a:spcBef>
                        <a:spcAft>
                          <a:spcPts val="0"/>
                        </a:spcAft>
                        <a:buNone/>
                      </a:pPr>
                      <a:endParaRPr sz="1200" b="1"/>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1200"/>
                        </a:spcBef>
                        <a:spcAft>
                          <a:spcPts val="0"/>
                        </a:spcAft>
                        <a:buClr>
                          <a:schemeClr val="dk1"/>
                        </a:buClr>
                        <a:buSzPts val="1100"/>
                        <a:buFont typeface="Arial"/>
                        <a:buNone/>
                      </a:pPr>
                      <a:r>
                        <a:rPr lang="en-US" sz="1000" b="1">
                          <a:solidFill>
                            <a:schemeClr val="dk1"/>
                          </a:solidFill>
                          <a:latin typeface="Montserrat"/>
                          <a:ea typeface="Montserrat"/>
                          <a:cs typeface="Montserrat"/>
                          <a:sym typeface="Montserrat"/>
                        </a:rPr>
                        <a:t>Impact newsletters </a:t>
                      </a:r>
                      <a:br>
                        <a:rPr lang="en-US" sz="1000" b="1">
                          <a:solidFill>
                            <a:schemeClr val="dk1"/>
                          </a:solidFill>
                          <a:latin typeface="Montserrat"/>
                          <a:ea typeface="Montserrat"/>
                          <a:cs typeface="Montserrat"/>
                          <a:sym typeface="Montserrat"/>
                        </a:rPr>
                      </a:br>
                      <a:r>
                        <a:rPr lang="en-US" sz="1000">
                          <a:solidFill>
                            <a:schemeClr val="dk1"/>
                          </a:solidFill>
                          <a:latin typeface="Montserrat"/>
                          <a:ea typeface="Montserrat"/>
                          <a:cs typeface="Montserrat"/>
                          <a:sym typeface="Montserrat"/>
                        </a:rPr>
                        <a:t>for sustainer and mid-level donors</a:t>
                      </a:r>
                      <a:endParaRPr sz="1000">
                        <a:solidFill>
                          <a:schemeClr val="dk1"/>
                        </a:solidFill>
                        <a:latin typeface="Montserrat"/>
                        <a:ea typeface="Montserrat"/>
                        <a:cs typeface="Montserrat"/>
                        <a:sym typeface="Montserrat"/>
                      </a:endParaRPr>
                    </a:p>
                    <a:p>
                      <a:pPr marL="0" lvl="0" indent="0" algn="ctr" rtl="0">
                        <a:spcBef>
                          <a:spcPts val="1200"/>
                        </a:spcBef>
                        <a:spcAft>
                          <a:spcPts val="0"/>
                        </a:spcAft>
                        <a:buNone/>
                      </a:pPr>
                      <a:endParaRPr sz="1200" b="1"/>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1200"/>
                        </a:spcBef>
                        <a:spcAft>
                          <a:spcPts val="0"/>
                        </a:spcAft>
                        <a:buClr>
                          <a:schemeClr val="dk1"/>
                        </a:buClr>
                        <a:buSzPts val="1100"/>
                        <a:buFont typeface="Arial"/>
                        <a:buNone/>
                      </a:pPr>
                      <a:r>
                        <a:rPr lang="en-US" sz="1000" b="1">
                          <a:solidFill>
                            <a:schemeClr val="dk1"/>
                          </a:solidFill>
                          <a:latin typeface="Montserrat"/>
                          <a:ea typeface="Montserrat"/>
                          <a:cs typeface="Montserrat"/>
                          <a:sym typeface="Montserrat"/>
                        </a:rPr>
                        <a:t>Stewardship video</a:t>
                      </a:r>
                      <a:endParaRPr sz="1000" b="1">
                        <a:solidFill>
                          <a:schemeClr val="dk1"/>
                        </a:solidFill>
                        <a:latin typeface="Montserrat"/>
                        <a:ea typeface="Montserrat"/>
                        <a:cs typeface="Montserrat"/>
                        <a:sym typeface="Montserrat"/>
                      </a:endParaRPr>
                    </a:p>
                    <a:p>
                      <a:pPr marL="0" lvl="0" indent="0" algn="ctr" rtl="0">
                        <a:spcBef>
                          <a:spcPts val="1200"/>
                        </a:spcBef>
                        <a:spcAft>
                          <a:spcPts val="0"/>
                        </a:spcAft>
                        <a:buNone/>
                      </a:pPr>
                      <a:endParaRPr sz="1200" b="1"/>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616" name="Google Shape;616;p71"/>
          <p:cNvPicPr preferRelativeResize="0"/>
          <p:nvPr/>
        </p:nvPicPr>
        <p:blipFill>
          <a:blip r:embed="rId3">
            <a:alphaModFix/>
          </a:blip>
          <a:stretch>
            <a:fillRect/>
          </a:stretch>
        </p:blipFill>
        <p:spPr>
          <a:xfrm>
            <a:off x="2805088" y="2432911"/>
            <a:ext cx="404300" cy="539073"/>
          </a:xfrm>
          <a:prstGeom prst="rect">
            <a:avLst/>
          </a:prstGeom>
          <a:noFill/>
          <a:ln>
            <a:noFill/>
          </a:ln>
        </p:spPr>
      </p:pic>
      <p:pic>
        <p:nvPicPr>
          <p:cNvPr id="617" name="Google Shape;617;p71"/>
          <p:cNvPicPr preferRelativeResize="0"/>
          <p:nvPr/>
        </p:nvPicPr>
        <p:blipFill>
          <a:blip r:embed="rId4">
            <a:alphaModFix/>
          </a:blip>
          <a:stretch>
            <a:fillRect/>
          </a:stretch>
        </p:blipFill>
        <p:spPr>
          <a:xfrm>
            <a:off x="4315548" y="2440036"/>
            <a:ext cx="524800" cy="524800"/>
          </a:xfrm>
          <a:prstGeom prst="rect">
            <a:avLst/>
          </a:prstGeom>
          <a:noFill/>
          <a:ln>
            <a:noFill/>
          </a:ln>
        </p:spPr>
      </p:pic>
      <p:pic>
        <p:nvPicPr>
          <p:cNvPr id="618" name="Google Shape;618;p71"/>
          <p:cNvPicPr preferRelativeResize="0"/>
          <p:nvPr/>
        </p:nvPicPr>
        <p:blipFill>
          <a:blip r:embed="rId5">
            <a:alphaModFix/>
          </a:blip>
          <a:stretch>
            <a:fillRect/>
          </a:stretch>
        </p:blipFill>
        <p:spPr>
          <a:xfrm>
            <a:off x="1174148" y="2475477"/>
            <a:ext cx="524803" cy="524826"/>
          </a:xfrm>
          <a:prstGeom prst="rect">
            <a:avLst/>
          </a:prstGeom>
          <a:noFill/>
          <a:ln>
            <a:noFill/>
          </a:ln>
        </p:spPr>
      </p:pic>
      <p:pic>
        <p:nvPicPr>
          <p:cNvPr id="619" name="Google Shape;619;p71"/>
          <p:cNvPicPr preferRelativeResize="0"/>
          <p:nvPr/>
        </p:nvPicPr>
        <p:blipFill>
          <a:blip r:embed="rId6">
            <a:alphaModFix/>
          </a:blip>
          <a:stretch>
            <a:fillRect/>
          </a:stretch>
        </p:blipFill>
        <p:spPr>
          <a:xfrm>
            <a:off x="5771174" y="2453626"/>
            <a:ext cx="639575" cy="568526"/>
          </a:xfrm>
          <a:prstGeom prst="rect">
            <a:avLst/>
          </a:prstGeom>
          <a:noFill/>
          <a:ln>
            <a:noFill/>
          </a:ln>
        </p:spPr>
      </p:pic>
      <p:pic>
        <p:nvPicPr>
          <p:cNvPr id="620" name="Google Shape;620;p71"/>
          <p:cNvPicPr preferRelativeResize="0"/>
          <p:nvPr/>
        </p:nvPicPr>
        <p:blipFill>
          <a:blip r:embed="rId7">
            <a:alphaModFix/>
          </a:blip>
          <a:stretch>
            <a:fillRect/>
          </a:stretch>
        </p:blipFill>
        <p:spPr>
          <a:xfrm>
            <a:off x="7341575" y="2453625"/>
            <a:ext cx="568525" cy="5685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2"/>
          <p:cNvSpPr/>
          <p:nvPr/>
        </p:nvSpPr>
        <p:spPr>
          <a:xfrm>
            <a:off x="150" y="-8475"/>
            <a:ext cx="9144000" cy="4431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2"/>
          <p:cNvSpPr txBox="1">
            <a:spLocks noGrp="1"/>
          </p:cNvSpPr>
          <p:nvPr>
            <p:ph type="title"/>
          </p:nvPr>
        </p:nvSpPr>
        <p:spPr>
          <a:xfrm>
            <a:off x="660150" y="39450"/>
            <a:ext cx="7824000" cy="534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2700"/>
              <a:t>Creating a Great First Impression</a:t>
            </a:r>
            <a:endParaRPr sz="2700"/>
          </a:p>
        </p:txBody>
      </p:sp>
      <p:sp>
        <p:nvSpPr>
          <p:cNvPr id="628" name="Google Shape;628;p72"/>
          <p:cNvSpPr txBox="1"/>
          <p:nvPr/>
        </p:nvSpPr>
        <p:spPr>
          <a:xfrm>
            <a:off x="2703275" y="441450"/>
            <a:ext cx="3457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1C8972"/>
                </a:solidFill>
                <a:latin typeface="Montserrat"/>
                <a:ea typeface="Montserrat"/>
                <a:cs typeface="Montserrat"/>
                <a:sym typeface="Montserrat"/>
              </a:rPr>
              <a:t>New Donor Welcome Series</a:t>
            </a:r>
            <a:endParaRPr>
              <a:solidFill>
                <a:srgbClr val="1C8972"/>
              </a:solidFill>
              <a:latin typeface="Montserrat"/>
              <a:ea typeface="Montserrat"/>
              <a:cs typeface="Montserrat"/>
              <a:sym typeface="Montserrat"/>
            </a:endParaRPr>
          </a:p>
        </p:txBody>
      </p:sp>
      <p:pic>
        <p:nvPicPr>
          <p:cNvPr id="629" name="Google Shape;629;p72"/>
          <p:cNvPicPr preferRelativeResize="0"/>
          <p:nvPr/>
        </p:nvPicPr>
        <p:blipFill>
          <a:blip r:embed="rId3">
            <a:alphaModFix/>
          </a:blip>
          <a:stretch>
            <a:fillRect/>
          </a:stretch>
        </p:blipFill>
        <p:spPr>
          <a:xfrm>
            <a:off x="404311" y="2393182"/>
            <a:ext cx="1663264" cy="1513681"/>
          </a:xfrm>
          <a:prstGeom prst="rect">
            <a:avLst/>
          </a:prstGeom>
          <a:noFill/>
          <a:ln w="9525" cap="flat" cmpd="sng">
            <a:solidFill>
              <a:schemeClr val="dk2"/>
            </a:solidFill>
            <a:prstDash val="solid"/>
            <a:round/>
            <a:headEnd type="none" w="sm" len="sm"/>
            <a:tailEnd type="none" w="sm" len="sm"/>
          </a:ln>
        </p:spPr>
      </p:pic>
      <p:pic>
        <p:nvPicPr>
          <p:cNvPr id="630" name="Google Shape;630;p72"/>
          <p:cNvPicPr preferRelativeResize="0"/>
          <p:nvPr/>
        </p:nvPicPr>
        <p:blipFill>
          <a:blip r:embed="rId4">
            <a:alphaModFix/>
          </a:blip>
          <a:stretch>
            <a:fillRect/>
          </a:stretch>
        </p:blipFill>
        <p:spPr>
          <a:xfrm>
            <a:off x="2328050" y="827025"/>
            <a:ext cx="2383300" cy="1774375"/>
          </a:xfrm>
          <a:prstGeom prst="rect">
            <a:avLst/>
          </a:prstGeom>
          <a:noFill/>
          <a:ln w="9525" cap="flat" cmpd="sng">
            <a:solidFill>
              <a:schemeClr val="dk2"/>
            </a:solidFill>
            <a:prstDash val="solid"/>
            <a:round/>
            <a:headEnd type="none" w="sm" len="sm"/>
            <a:tailEnd type="none" w="sm" len="sm"/>
          </a:ln>
        </p:spPr>
      </p:pic>
      <p:pic>
        <p:nvPicPr>
          <p:cNvPr id="631" name="Google Shape;631;p72"/>
          <p:cNvPicPr preferRelativeResize="0"/>
          <p:nvPr/>
        </p:nvPicPr>
        <p:blipFill>
          <a:blip r:embed="rId5">
            <a:alphaModFix/>
          </a:blip>
          <a:stretch>
            <a:fillRect/>
          </a:stretch>
        </p:blipFill>
        <p:spPr>
          <a:xfrm>
            <a:off x="364375" y="827013"/>
            <a:ext cx="1700535" cy="1513681"/>
          </a:xfrm>
          <a:prstGeom prst="rect">
            <a:avLst/>
          </a:prstGeom>
          <a:noFill/>
          <a:ln w="9525" cap="flat" cmpd="sng">
            <a:solidFill>
              <a:schemeClr val="dk2"/>
            </a:solidFill>
            <a:prstDash val="solid"/>
            <a:round/>
            <a:headEnd type="none" w="sm" len="sm"/>
            <a:tailEnd type="none" w="sm" len="sm"/>
          </a:ln>
        </p:spPr>
      </p:pic>
      <p:pic>
        <p:nvPicPr>
          <p:cNvPr id="632" name="Google Shape;632;p72"/>
          <p:cNvPicPr preferRelativeResize="0"/>
          <p:nvPr/>
        </p:nvPicPr>
        <p:blipFill>
          <a:blip r:embed="rId6">
            <a:alphaModFix/>
          </a:blip>
          <a:stretch>
            <a:fillRect/>
          </a:stretch>
        </p:blipFill>
        <p:spPr>
          <a:xfrm>
            <a:off x="5135025" y="902212"/>
            <a:ext cx="1457681" cy="3004676"/>
          </a:xfrm>
          <a:prstGeom prst="rect">
            <a:avLst/>
          </a:prstGeom>
          <a:noFill/>
          <a:ln w="9525" cap="flat" cmpd="sng">
            <a:solidFill>
              <a:schemeClr val="dk2"/>
            </a:solidFill>
            <a:prstDash val="solid"/>
            <a:round/>
            <a:headEnd type="none" w="sm" len="sm"/>
            <a:tailEnd type="none" w="sm" len="sm"/>
          </a:ln>
        </p:spPr>
      </p:pic>
      <p:pic>
        <p:nvPicPr>
          <p:cNvPr id="633" name="Google Shape;633;p72"/>
          <p:cNvPicPr preferRelativeResize="0"/>
          <p:nvPr/>
        </p:nvPicPr>
        <p:blipFill>
          <a:blip r:embed="rId7">
            <a:alphaModFix/>
          </a:blip>
          <a:stretch>
            <a:fillRect/>
          </a:stretch>
        </p:blipFill>
        <p:spPr>
          <a:xfrm>
            <a:off x="6763784" y="902213"/>
            <a:ext cx="1379391" cy="3004674"/>
          </a:xfrm>
          <a:prstGeom prst="rect">
            <a:avLst/>
          </a:prstGeom>
          <a:noFill/>
          <a:ln w="9525" cap="flat" cmpd="sng">
            <a:solidFill>
              <a:schemeClr val="dk2"/>
            </a:solidFill>
            <a:prstDash val="solid"/>
            <a:round/>
            <a:headEnd type="none" w="sm" len="sm"/>
            <a:tailEnd type="none" w="sm" len="sm"/>
          </a:ln>
        </p:spPr>
      </p:pic>
      <p:pic>
        <p:nvPicPr>
          <p:cNvPr id="634" name="Google Shape;634;p72"/>
          <p:cNvPicPr preferRelativeResize="0"/>
          <p:nvPr/>
        </p:nvPicPr>
        <p:blipFill>
          <a:blip r:embed="rId8">
            <a:alphaModFix/>
          </a:blip>
          <a:stretch>
            <a:fillRect/>
          </a:stretch>
        </p:blipFill>
        <p:spPr>
          <a:xfrm>
            <a:off x="2372249" y="2739175"/>
            <a:ext cx="2339100" cy="156522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73"/>
          <p:cNvSpPr/>
          <p:nvPr/>
        </p:nvSpPr>
        <p:spPr>
          <a:xfrm>
            <a:off x="150" y="-8475"/>
            <a:ext cx="9144000" cy="4431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3"/>
          <p:cNvSpPr txBox="1">
            <a:spLocks noGrp="1"/>
          </p:cNvSpPr>
          <p:nvPr>
            <p:ph type="title"/>
          </p:nvPr>
        </p:nvSpPr>
        <p:spPr>
          <a:xfrm>
            <a:off x="531975" y="215929"/>
            <a:ext cx="7886700" cy="54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Powerful Stewardship</a:t>
            </a:r>
            <a:endParaRPr/>
          </a:p>
        </p:txBody>
      </p:sp>
      <p:pic>
        <p:nvPicPr>
          <p:cNvPr id="642" name="Google Shape;642;p73"/>
          <p:cNvPicPr preferRelativeResize="0"/>
          <p:nvPr/>
        </p:nvPicPr>
        <p:blipFill>
          <a:blip r:embed="rId3">
            <a:alphaModFix/>
          </a:blip>
          <a:stretch>
            <a:fillRect/>
          </a:stretch>
        </p:blipFill>
        <p:spPr>
          <a:xfrm rot="-2">
            <a:off x="3170886" y="1299864"/>
            <a:ext cx="3146675" cy="1985722"/>
          </a:xfrm>
          <a:prstGeom prst="rect">
            <a:avLst/>
          </a:prstGeom>
          <a:noFill/>
          <a:ln>
            <a:noFill/>
          </a:ln>
        </p:spPr>
      </p:pic>
      <p:pic>
        <p:nvPicPr>
          <p:cNvPr id="643" name="Google Shape;643;p73"/>
          <p:cNvPicPr preferRelativeResize="0"/>
          <p:nvPr/>
        </p:nvPicPr>
        <p:blipFill>
          <a:blip r:embed="rId4">
            <a:alphaModFix/>
          </a:blip>
          <a:stretch>
            <a:fillRect/>
          </a:stretch>
        </p:blipFill>
        <p:spPr>
          <a:xfrm>
            <a:off x="609775" y="961099"/>
            <a:ext cx="2295000" cy="3181600"/>
          </a:xfrm>
          <a:prstGeom prst="rect">
            <a:avLst/>
          </a:prstGeom>
          <a:noFill/>
          <a:ln>
            <a:noFill/>
          </a:ln>
        </p:spPr>
      </p:pic>
      <p:pic>
        <p:nvPicPr>
          <p:cNvPr id="644" name="Google Shape;644;p73"/>
          <p:cNvPicPr preferRelativeResize="0"/>
          <p:nvPr/>
        </p:nvPicPr>
        <p:blipFill>
          <a:blip r:embed="rId5">
            <a:alphaModFix/>
          </a:blip>
          <a:stretch>
            <a:fillRect/>
          </a:stretch>
        </p:blipFill>
        <p:spPr>
          <a:xfrm>
            <a:off x="6583675" y="314850"/>
            <a:ext cx="2158425" cy="39557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74"/>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latin typeface="Montserrat"/>
                <a:ea typeface="Montserrat"/>
                <a:cs typeface="Montserrat"/>
                <a:sym typeface="Montserrat"/>
              </a:rPr>
              <a:t>Recap: JDRF’s Goals</a:t>
            </a:r>
            <a:endParaRPr b="1">
              <a:latin typeface="Montserrat"/>
              <a:ea typeface="Montserrat"/>
              <a:cs typeface="Montserrat"/>
              <a:sym typeface="Montserrat"/>
            </a:endParaRPr>
          </a:p>
        </p:txBody>
      </p:sp>
      <p:sp>
        <p:nvSpPr>
          <p:cNvPr id="651" name="Google Shape;651;p74"/>
          <p:cNvSpPr txBox="1">
            <a:spLocks noGrp="1"/>
          </p:cNvSpPr>
          <p:nvPr>
            <p:ph type="body" idx="1"/>
          </p:nvPr>
        </p:nvSpPr>
        <p:spPr>
          <a:xfrm>
            <a:off x="628650" y="1779588"/>
            <a:ext cx="7886700" cy="2473200"/>
          </a:xfrm>
          <a:prstGeom prst="rect">
            <a:avLst/>
          </a:prstGeom>
        </p:spPr>
        <p:txBody>
          <a:bodyPr spcFirstLastPara="1" wrap="square" lIns="91425" tIns="45700" rIns="91425" bIns="45700" anchor="t" anchorCtr="0">
            <a:noAutofit/>
          </a:bodyPr>
          <a:lstStyle/>
          <a:p>
            <a:pPr marL="457200" lvl="0" indent="-349250" algn="l" rtl="0">
              <a:spcBef>
                <a:spcPts val="750"/>
              </a:spcBef>
              <a:spcAft>
                <a:spcPts val="0"/>
              </a:spcAft>
              <a:buSzPts val="1900"/>
              <a:buChar char="•"/>
            </a:pPr>
            <a:r>
              <a:rPr lang="en-US" sz="1900" b="1"/>
              <a:t>Increase retention</a:t>
            </a:r>
            <a:r>
              <a:rPr lang="en-US" sz="1900"/>
              <a:t> through building a stronger connection with donors</a:t>
            </a:r>
            <a:endParaRPr sz="1900"/>
          </a:p>
          <a:p>
            <a:pPr marL="457200" lvl="0" indent="-349250" algn="l" rtl="0">
              <a:spcBef>
                <a:spcPts val="0"/>
              </a:spcBef>
              <a:spcAft>
                <a:spcPts val="0"/>
              </a:spcAft>
              <a:buSzPts val="1900"/>
              <a:buChar char="•"/>
            </a:pPr>
            <a:r>
              <a:rPr lang="en-US" sz="1900" b="1"/>
              <a:t>Demonstrate</a:t>
            </a:r>
            <a:r>
              <a:rPr lang="en-US" sz="1900"/>
              <a:t> how </a:t>
            </a:r>
            <a:r>
              <a:rPr lang="en-US" sz="1900" b="1"/>
              <a:t>a larger, transformative gift</a:t>
            </a:r>
            <a:r>
              <a:rPr lang="en-US" sz="1900"/>
              <a:t> can impact the mission to drive more revenue</a:t>
            </a:r>
            <a:endParaRPr sz="1900"/>
          </a:p>
          <a:p>
            <a:pPr marL="457200" lvl="0" indent="-349250" algn="l" rtl="0">
              <a:spcBef>
                <a:spcPts val="0"/>
              </a:spcBef>
              <a:spcAft>
                <a:spcPts val="0"/>
              </a:spcAft>
              <a:buSzPts val="1900"/>
              <a:buChar char="•"/>
            </a:pPr>
            <a:r>
              <a:rPr lang="en-US" sz="1900"/>
              <a:t>Create a </a:t>
            </a:r>
            <a:r>
              <a:rPr lang="en-US" sz="1900" b="1"/>
              <a:t>meaningful experience for sustainers</a:t>
            </a:r>
            <a:r>
              <a:rPr lang="en-US" sz="1900"/>
              <a:t> and build a consistent revenue stream</a:t>
            </a:r>
            <a:endParaRPr sz="1900"/>
          </a:p>
          <a:p>
            <a:pPr marL="457200" lvl="0" indent="-349250" algn="l" rtl="0">
              <a:spcBef>
                <a:spcPts val="0"/>
              </a:spcBef>
              <a:spcAft>
                <a:spcPts val="0"/>
              </a:spcAft>
              <a:buSzPts val="1900"/>
              <a:buChar char="•"/>
            </a:pPr>
            <a:r>
              <a:rPr lang="en-US" sz="1900" b="1"/>
              <a:t>Cultivate a pool of loyal future</a:t>
            </a:r>
            <a:r>
              <a:rPr lang="en-US" sz="1900"/>
              <a:t> mid-level, major, and planned giving donors</a:t>
            </a:r>
            <a:endParaRPr sz="19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5"/>
          <p:cNvSpPr txBox="1">
            <a:spLocks noGrp="1"/>
          </p:cNvSpPr>
          <p:nvPr>
            <p:ph type="title"/>
          </p:nvPr>
        </p:nvSpPr>
        <p:spPr>
          <a:xfrm>
            <a:off x="628650" y="2135179"/>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latin typeface="Montserrat"/>
                <a:ea typeface="Montserrat"/>
                <a:cs typeface="Montserrat"/>
                <a:sym typeface="Montserrat"/>
              </a:rPr>
              <a:t>Reflection: What Are YOUR Goals?</a:t>
            </a:r>
            <a:endParaRPr b="1">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76"/>
          <p:cNvSpPr txBox="1">
            <a:spLocks noGrp="1"/>
          </p:cNvSpPr>
          <p:nvPr>
            <p:ph type="title"/>
          </p:nvPr>
        </p:nvSpPr>
        <p:spPr>
          <a:xfrm>
            <a:off x="628650" y="2147004"/>
            <a:ext cx="7886700" cy="540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3A3838"/>
              </a:buClr>
              <a:buSzPts val="3300"/>
              <a:buFont typeface="Montserrat Medium"/>
              <a:buNone/>
            </a:pPr>
            <a:r>
              <a:rPr lang="en-US" sz="4100" b="1">
                <a:latin typeface="Montserrat"/>
                <a:ea typeface="Montserrat"/>
                <a:cs typeface="Montserrat"/>
                <a:sym typeface="Montserrat"/>
              </a:rPr>
              <a:t>Q&amp;A</a:t>
            </a:r>
            <a:endParaRPr sz="4100" b="1">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62025" y="1839129"/>
            <a:ext cx="7886700" cy="54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Montserrat"/>
                <a:ea typeface="Montserrat"/>
                <a:cs typeface="Montserrat"/>
                <a:sym typeface="Montserrat"/>
              </a:rPr>
              <a:t>Donor Expectations &amp; Consumer Behaviors Are Changing…</a:t>
            </a:r>
            <a:endParaRPr b="1">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sldNum" idx="12"/>
          </p:nvPr>
        </p:nvSpPr>
        <p:spPr>
          <a:xfrm>
            <a:off x="176905" y="4878355"/>
            <a:ext cx="385200" cy="170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latin typeface="Arial"/>
                <a:ea typeface="Arial"/>
                <a:cs typeface="Arial"/>
                <a:sym typeface="Arial"/>
              </a:rPr>
              <a:t>7</a:t>
            </a:fld>
            <a:endParaRPr>
              <a:latin typeface="Arial"/>
              <a:ea typeface="Arial"/>
              <a:cs typeface="Arial"/>
              <a:sym typeface="Arial"/>
            </a:endParaRPr>
          </a:p>
        </p:txBody>
      </p:sp>
      <p:sp>
        <p:nvSpPr>
          <p:cNvPr id="132" name="Google Shape;132;p24"/>
          <p:cNvSpPr txBox="1">
            <a:spLocks noGrp="1"/>
          </p:cNvSpPr>
          <p:nvPr>
            <p:ph type="body" idx="1"/>
          </p:nvPr>
        </p:nvSpPr>
        <p:spPr>
          <a:xfrm>
            <a:off x="742950" y="842940"/>
            <a:ext cx="3828900" cy="2582400"/>
          </a:xfrm>
          <a:prstGeom prst="rect">
            <a:avLst/>
          </a:prstGeom>
          <a:noFill/>
          <a:ln>
            <a:noFill/>
          </a:ln>
        </p:spPr>
        <p:txBody>
          <a:bodyPr spcFirstLastPara="1" wrap="square" lIns="0" tIns="34275" rIns="0" bIns="34275" anchor="t" anchorCtr="0">
            <a:noAutofit/>
          </a:bodyPr>
          <a:lstStyle/>
          <a:p>
            <a:pPr marL="177800" lvl="0" indent="0" algn="l" rtl="0">
              <a:lnSpc>
                <a:spcPct val="100000"/>
              </a:lnSpc>
              <a:spcBef>
                <a:spcPts val="0"/>
              </a:spcBef>
              <a:spcAft>
                <a:spcPts val="0"/>
              </a:spcAft>
              <a:buClr>
                <a:schemeClr val="accent1"/>
              </a:buClr>
              <a:buSzPts val="2300"/>
              <a:buNone/>
            </a:pPr>
            <a:r>
              <a:rPr lang="en-US" sz="2700" b="1"/>
              <a:t>Nonsubcription</a:t>
            </a:r>
            <a:endParaRPr sz="2700" b="1"/>
          </a:p>
        </p:txBody>
      </p:sp>
      <p:pic>
        <p:nvPicPr>
          <p:cNvPr id="133" name="Google Shape;133;p24"/>
          <p:cNvPicPr preferRelativeResize="0"/>
          <p:nvPr/>
        </p:nvPicPr>
        <p:blipFill rotWithShape="1">
          <a:blip r:embed="rId3">
            <a:alphaModFix/>
          </a:blip>
          <a:srcRect/>
          <a:stretch/>
        </p:blipFill>
        <p:spPr>
          <a:xfrm>
            <a:off x="4943475" y="1"/>
            <a:ext cx="4200525" cy="5143500"/>
          </a:xfrm>
          <a:prstGeom prst="rect">
            <a:avLst/>
          </a:prstGeom>
          <a:noFill/>
          <a:ln>
            <a:noFill/>
          </a:ln>
        </p:spPr>
      </p:pic>
      <p:pic>
        <p:nvPicPr>
          <p:cNvPr id="134" name="Google Shape;134;p24"/>
          <p:cNvPicPr preferRelativeResize="0"/>
          <p:nvPr/>
        </p:nvPicPr>
        <p:blipFill rotWithShape="1">
          <a:blip r:embed="rId4">
            <a:alphaModFix/>
          </a:blip>
          <a:srcRect/>
          <a:stretch/>
        </p:blipFill>
        <p:spPr>
          <a:xfrm>
            <a:off x="0" y="1"/>
            <a:ext cx="4461622" cy="5143500"/>
          </a:xfrm>
          <a:prstGeom prst="rect">
            <a:avLst/>
          </a:prstGeom>
          <a:noFill/>
          <a:ln>
            <a:noFill/>
          </a:ln>
        </p:spPr>
      </p:pic>
      <p:sp>
        <p:nvSpPr>
          <p:cNvPr id="135" name="Google Shape;135;p24"/>
          <p:cNvSpPr/>
          <p:nvPr/>
        </p:nvSpPr>
        <p:spPr>
          <a:xfrm>
            <a:off x="4200525" y="0"/>
            <a:ext cx="743100" cy="5143500"/>
          </a:xfrm>
          <a:prstGeom prst="rect">
            <a:avLst/>
          </a:prstGeom>
          <a:solidFill>
            <a:srgbClr val="1C897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Esteban"/>
              <a:ea typeface="Esteban"/>
              <a:cs typeface="Esteban"/>
              <a:sym typeface="Esteban"/>
            </a:endParaRPr>
          </a:p>
        </p:txBody>
      </p:sp>
      <p:pic>
        <p:nvPicPr>
          <p:cNvPr id="136" name="Google Shape;136;p24"/>
          <p:cNvPicPr preferRelativeResize="0"/>
          <p:nvPr/>
        </p:nvPicPr>
        <p:blipFill rotWithShape="1">
          <a:blip r:embed="rId5">
            <a:alphaModFix/>
          </a:blip>
          <a:srcRect/>
          <a:stretch/>
        </p:blipFill>
        <p:spPr>
          <a:xfrm>
            <a:off x="4943475" y="95250"/>
            <a:ext cx="914400" cy="361950"/>
          </a:xfrm>
          <a:prstGeom prst="rect">
            <a:avLst/>
          </a:prstGeom>
          <a:noFill/>
          <a:ln>
            <a:noFill/>
          </a:ln>
        </p:spPr>
      </p:pic>
      <p:pic>
        <p:nvPicPr>
          <p:cNvPr id="137" name="Google Shape;137;p24"/>
          <p:cNvPicPr preferRelativeResize="0"/>
          <p:nvPr/>
        </p:nvPicPr>
        <p:blipFill rotWithShape="1">
          <a:blip r:embed="rId6">
            <a:alphaModFix/>
          </a:blip>
          <a:srcRect/>
          <a:stretch/>
        </p:blipFill>
        <p:spPr>
          <a:xfrm>
            <a:off x="6874185" y="2679036"/>
            <a:ext cx="2090024" cy="149227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38" name="Google Shape;138;p24"/>
          <p:cNvSpPr/>
          <p:nvPr/>
        </p:nvSpPr>
        <p:spPr>
          <a:xfrm>
            <a:off x="369500" y="527847"/>
            <a:ext cx="2613900" cy="633000"/>
          </a:xfrm>
          <a:prstGeom prst="round1Rect">
            <a:avLst>
              <a:gd name="adj" fmla="val 16667"/>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US" b="1" i="0" u="none" strike="noStrike" cap="none">
                <a:solidFill>
                  <a:schemeClr val="lt1"/>
                </a:solidFill>
                <a:latin typeface="Montserrat"/>
                <a:ea typeface="Montserrat"/>
                <a:cs typeface="Montserrat"/>
                <a:sym typeface="Montserrat"/>
              </a:rPr>
              <a:t>The shift to digital has accelerated</a:t>
            </a:r>
            <a:endParaRPr>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5" descr="Store cat Lil Miss is pictured at West Pets in West Philadelphia on Thursday, May 13, 2021."/>
          <p:cNvPicPr preferRelativeResize="0"/>
          <p:nvPr/>
        </p:nvPicPr>
        <p:blipFill rotWithShape="1">
          <a:blip r:embed="rId3">
            <a:alphaModFix/>
          </a:blip>
          <a:srcRect/>
          <a:stretch/>
        </p:blipFill>
        <p:spPr>
          <a:xfrm>
            <a:off x="0" y="0"/>
            <a:ext cx="4356279" cy="5143500"/>
          </a:xfrm>
          <a:prstGeom prst="rect">
            <a:avLst/>
          </a:prstGeom>
          <a:noFill/>
          <a:ln>
            <a:noFill/>
          </a:ln>
        </p:spPr>
      </p:pic>
      <p:sp>
        <p:nvSpPr>
          <p:cNvPr id="144" name="Google Shape;144;p25"/>
          <p:cNvSpPr/>
          <p:nvPr/>
        </p:nvSpPr>
        <p:spPr>
          <a:xfrm>
            <a:off x="4906250" y="-8475"/>
            <a:ext cx="4237800" cy="514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 name="Google Shape;145;p25" descr="Dog with Hygge BarkBox and Toys"/>
          <p:cNvPicPr preferRelativeResize="0"/>
          <p:nvPr/>
        </p:nvPicPr>
        <p:blipFill rotWithShape="1">
          <a:blip r:embed="rId4">
            <a:alphaModFix/>
          </a:blip>
          <a:srcRect/>
          <a:stretch/>
        </p:blipFill>
        <p:spPr>
          <a:xfrm>
            <a:off x="5063050" y="1169350"/>
            <a:ext cx="4306651" cy="2567525"/>
          </a:xfrm>
          <a:prstGeom prst="rect">
            <a:avLst/>
          </a:prstGeom>
          <a:noFill/>
          <a:ln>
            <a:noFill/>
          </a:ln>
        </p:spPr>
      </p:pic>
      <p:sp>
        <p:nvSpPr>
          <p:cNvPr id="146" name="Google Shape;146;p25"/>
          <p:cNvSpPr/>
          <p:nvPr/>
        </p:nvSpPr>
        <p:spPr>
          <a:xfrm>
            <a:off x="4200525" y="0"/>
            <a:ext cx="743100" cy="5143500"/>
          </a:xfrm>
          <a:prstGeom prst="rect">
            <a:avLst/>
          </a:prstGeom>
          <a:solidFill>
            <a:srgbClr val="1C897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Esteban"/>
              <a:ea typeface="Esteban"/>
              <a:cs typeface="Esteban"/>
              <a:sym typeface="Esteban"/>
            </a:endParaRPr>
          </a:p>
        </p:txBody>
      </p:sp>
      <p:sp>
        <p:nvSpPr>
          <p:cNvPr id="147" name="Google Shape;147;p25"/>
          <p:cNvSpPr/>
          <p:nvPr/>
        </p:nvSpPr>
        <p:spPr>
          <a:xfrm>
            <a:off x="369500" y="527847"/>
            <a:ext cx="3720600" cy="599100"/>
          </a:xfrm>
          <a:prstGeom prst="round1Rect">
            <a:avLst>
              <a:gd name="adj" fmla="val 16667"/>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US" b="1" i="0" u="none" strike="noStrike" cap="none">
                <a:solidFill>
                  <a:schemeClr val="lt1"/>
                </a:solidFill>
                <a:latin typeface="Montserrat"/>
                <a:ea typeface="Montserrat"/>
                <a:cs typeface="Montserrat"/>
                <a:sym typeface="Montserrat"/>
              </a:rPr>
              <a:t>Consumers are comfortable with subscription payments</a:t>
            </a:r>
            <a:endParaRPr>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6"/>
          <p:cNvPicPr preferRelativeResize="0"/>
          <p:nvPr/>
        </p:nvPicPr>
        <p:blipFill rotWithShape="1">
          <a:blip r:embed="rId3">
            <a:alphaModFix/>
          </a:blip>
          <a:srcRect/>
          <a:stretch/>
        </p:blipFill>
        <p:spPr>
          <a:xfrm>
            <a:off x="4743449" y="-23906"/>
            <a:ext cx="4400551" cy="5167405"/>
          </a:xfrm>
          <a:prstGeom prst="rect">
            <a:avLst/>
          </a:prstGeom>
          <a:noFill/>
          <a:ln>
            <a:noFill/>
          </a:ln>
        </p:spPr>
      </p:pic>
      <p:pic>
        <p:nvPicPr>
          <p:cNvPr id="153" name="Google Shape;153;p26"/>
          <p:cNvPicPr preferRelativeResize="0"/>
          <p:nvPr/>
        </p:nvPicPr>
        <p:blipFill rotWithShape="1">
          <a:blip r:embed="rId4">
            <a:alphaModFix/>
          </a:blip>
          <a:srcRect/>
          <a:stretch/>
        </p:blipFill>
        <p:spPr>
          <a:xfrm>
            <a:off x="0" y="0"/>
            <a:ext cx="4400550" cy="5143501"/>
          </a:xfrm>
          <a:prstGeom prst="rect">
            <a:avLst/>
          </a:prstGeom>
          <a:noFill/>
          <a:ln>
            <a:noFill/>
          </a:ln>
        </p:spPr>
      </p:pic>
      <p:sp>
        <p:nvSpPr>
          <p:cNvPr id="154" name="Google Shape;154;p26"/>
          <p:cNvSpPr txBox="1">
            <a:spLocks noGrp="1"/>
          </p:cNvSpPr>
          <p:nvPr>
            <p:ph type="sldNum" idx="12"/>
          </p:nvPr>
        </p:nvSpPr>
        <p:spPr>
          <a:xfrm>
            <a:off x="176905" y="4878355"/>
            <a:ext cx="385200" cy="170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latin typeface="Arial"/>
                <a:ea typeface="Arial"/>
                <a:cs typeface="Arial"/>
                <a:sym typeface="Arial"/>
              </a:rPr>
              <a:t>9</a:t>
            </a:fld>
            <a:endParaRPr>
              <a:latin typeface="Arial"/>
              <a:ea typeface="Arial"/>
              <a:cs typeface="Arial"/>
              <a:sym typeface="Arial"/>
            </a:endParaRPr>
          </a:p>
        </p:txBody>
      </p:sp>
      <p:sp>
        <p:nvSpPr>
          <p:cNvPr id="155" name="Google Shape;155;p26"/>
          <p:cNvSpPr/>
          <p:nvPr/>
        </p:nvSpPr>
        <p:spPr>
          <a:xfrm>
            <a:off x="4200525" y="-23906"/>
            <a:ext cx="743100" cy="5167500"/>
          </a:xfrm>
          <a:prstGeom prst="rect">
            <a:avLst/>
          </a:prstGeom>
          <a:solidFill>
            <a:srgbClr val="1C897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Esteban"/>
              <a:ea typeface="Esteban"/>
              <a:cs typeface="Esteban"/>
              <a:sym typeface="Esteban"/>
            </a:endParaRPr>
          </a:p>
        </p:txBody>
      </p:sp>
      <p:sp>
        <p:nvSpPr>
          <p:cNvPr id="156" name="Google Shape;156;p26"/>
          <p:cNvSpPr/>
          <p:nvPr/>
        </p:nvSpPr>
        <p:spPr>
          <a:xfrm>
            <a:off x="369500" y="527847"/>
            <a:ext cx="3171300" cy="633000"/>
          </a:xfrm>
          <a:prstGeom prst="round1Rect">
            <a:avLst>
              <a:gd name="adj" fmla="val 16667"/>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US" b="1" i="0" u="none" strike="noStrike" cap="none">
                <a:solidFill>
                  <a:schemeClr val="lt1"/>
                </a:solidFill>
                <a:latin typeface="Montserrat"/>
                <a:ea typeface="Montserrat"/>
                <a:cs typeface="Montserrat"/>
                <a:sym typeface="Montserrat"/>
              </a:rPr>
              <a:t>At-home consumption is growing further</a:t>
            </a:r>
            <a:endParaRPr>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2757</Words>
  <Application>Microsoft Macintosh PowerPoint</Application>
  <PresentationFormat>On-screen Show (16:9)</PresentationFormat>
  <Paragraphs>396</Paragraphs>
  <Slides>59</Slides>
  <Notes>59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Montserrat Medium</vt:lpstr>
      <vt:lpstr>Lato</vt:lpstr>
      <vt:lpstr>Montserrat</vt:lpstr>
      <vt:lpstr>Ultra</vt:lpstr>
      <vt:lpstr>Arial</vt:lpstr>
      <vt:lpstr>Montserrat Light</vt:lpstr>
      <vt:lpstr>Noto Sans Symbols</vt:lpstr>
      <vt:lpstr>Esteban</vt:lpstr>
      <vt:lpstr>Calibri</vt:lpstr>
      <vt:lpstr>Arial Black</vt:lpstr>
      <vt:lpstr>Office Theme</vt:lpstr>
      <vt:lpstr>Mid-Level, Sustainer, and Sophisticated Direct Response: How to Adapt to Shifting Donor Expectations</vt:lpstr>
      <vt:lpstr>Presenters</vt:lpstr>
      <vt:lpstr>Agenda</vt:lpstr>
      <vt:lpstr>Raise your hand if…</vt:lpstr>
      <vt:lpstr>PowerPoint Presentation</vt:lpstr>
      <vt:lpstr>Donor Expectations &amp; Consumer Behaviors Are Changing…</vt:lpstr>
      <vt:lpstr>PowerPoint Presentation</vt:lpstr>
      <vt:lpstr>PowerPoint Presentation</vt:lpstr>
      <vt:lpstr>PowerPoint Presentation</vt:lpstr>
      <vt:lpstr>PowerPoint Presentation</vt:lpstr>
      <vt:lpstr>LOOKING FORWARD | 2023</vt:lpstr>
      <vt:lpstr>Becoming your donor’s  charity of choice  makes you essential</vt:lpstr>
      <vt:lpstr>PowerPoint Presentation</vt:lpstr>
      <vt:lpstr>PowerPoint Presentation</vt:lpstr>
      <vt:lpstr>PowerPoint Presentation</vt:lpstr>
      <vt:lpstr>PowerPoint Presentation</vt:lpstr>
      <vt:lpstr>PowerPoint Presentation</vt:lpstr>
      <vt:lpstr>OVERALL GIVING TRENDS | Q1-Q3 ‘21 vs ‘22</vt:lpstr>
      <vt:lpstr>GENERATIONAL GIVING | 2016 vs 2022</vt:lpstr>
      <vt:lpstr>GENERATIONAL GIVING | 2016 vs 2022</vt:lpstr>
      <vt:lpstr>PowerPoint Presentation</vt:lpstr>
      <vt:lpstr>Recap: The Changing Landscape</vt:lpstr>
      <vt:lpstr>PowerPoint Presentation</vt:lpstr>
      <vt:lpstr>PowerPoint Presentation</vt:lpstr>
      <vt:lpstr>PowerPoint Presentation</vt:lpstr>
      <vt:lpstr>Our goal is to spark energy through interactions and engagement.</vt:lpstr>
      <vt:lpstr>PowerPoint Presentation</vt:lpstr>
      <vt:lpstr>PowerPoint Presentation</vt:lpstr>
      <vt:lpstr>PowerPoint Presentation</vt:lpstr>
      <vt:lpstr>Exceptional Experiences Deepen Relationships &amp; Drive Value.</vt:lpstr>
      <vt:lpstr>68% of US households</vt:lpstr>
      <vt:lpstr>PowerPoint Presentation</vt:lpstr>
      <vt:lpstr>Creating Memorable Experiences  Nonprofit Tactics</vt:lpstr>
      <vt:lpstr>Strengthened relationships  drive value</vt:lpstr>
      <vt:lpstr>Strengthening Relationships.</vt:lpstr>
      <vt:lpstr>PowerPoint Presentation</vt:lpstr>
      <vt:lpstr>Donor Journey.</vt:lpstr>
      <vt:lpstr>PowerPoint Presentation</vt:lpstr>
      <vt:lpstr>PowerPoint Presentation</vt:lpstr>
      <vt:lpstr>PowerPoint Presentation</vt:lpstr>
      <vt:lpstr>Background</vt:lpstr>
      <vt:lpstr>Background</vt:lpstr>
      <vt:lpstr>Challenge:   Increase revenue through custom donor journeys for a chapter-based organization that is trying to advance fundraising programs   …during a pandemic  </vt:lpstr>
      <vt:lpstr>Opportunities:     Monthly Sustainer Program  Mid-Level Donor Program  Stewardship </vt:lpstr>
      <vt:lpstr>GENERATIONAL GIVING | 2016 vs 2022</vt:lpstr>
      <vt:lpstr>Opportunity to Retain more “Small” Donors</vt:lpstr>
      <vt:lpstr>2020 Monthly Sustainer Program  100% organic Majority connected to T1D Giving to JDRF for 5+ years Inspired by Research and clinical trials to drive T1D treatments and cures Technology to improve T1D management Advocacy to improve access to care Desire to step up and prioritize their giving to a cause they are passionate about.    </vt:lpstr>
      <vt:lpstr>2023 Monthly Sustainer Program  Targeted digital and mail campaigns Created a brand Increased website visibility All campaign and website donation pages offer variable gift array for monthly giving  </vt:lpstr>
      <vt:lpstr>2023 Monthly Sustainer Program   </vt:lpstr>
      <vt:lpstr>Results</vt:lpstr>
      <vt:lpstr>2023 Mid-Level Donor Pilot  </vt:lpstr>
      <vt:lpstr>2023 Mid-Level Donor Pilot  </vt:lpstr>
      <vt:lpstr>Mid-Level Program</vt:lpstr>
      <vt:lpstr>2023 Stewardship Program Goal: Protect our acquisition investments through: </vt:lpstr>
      <vt:lpstr>Creating a Great First Impression</vt:lpstr>
      <vt:lpstr>Powerful Stewardship</vt:lpstr>
      <vt:lpstr>Recap: JDRF’s Goals</vt:lpstr>
      <vt:lpstr>Reflection: What Are YOUR Goals?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Mid-Level, Sustainer, and Sophisticated Direct Response: How to Adapt to Shifting Donor Expectations</dc:title>
  <cp:lastModifiedBy>Leah Davenport</cp:lastModifiedBy>
  <cp:revision>1</cp:revision>
  <dcterms:modified xsi:type="dcterms:W3CDTF">2023-03-20T21:16:00Z</dcterms:modified>
</cp:coreProperties>
</file>